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omments/comment1.xml" ContentType="application/vnd.openxmlformats-officedocument.presentationml.comments+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8"/>
  </p:notesMasterIdLst>
  <p:sldIdLst>
    <p:sldId id="258" r:id="rId3"/>
    <p:sldId id="371" r:id="rId4"/>
    <p:sldId id="372" r:id="rId5"/>
    <p:sldId id="399" r:id="rId6"/>
    <p:sldId id="397" r:id="rId7"/>
    <p:sldId id="373" r:id="rId8"/>
    <p:sldId id="401" r:id="rId9"/>
    <p:sldId id="374" r:id="rId10"/>
    <p:sldId id="402" r:id="rId11"/>
    <p:sldId id="376" r:id="rId12"/>
    <p:sldId id="409" r:id="rId13"/>
    <p:sldId id="403" r:id="rId14"/>
    <p:sldId id="411" r:id="rId15"/>
    <p:sldId id="404" r:id="rId16"/>
    <p:sldId id="413" r:id="rId17"/>
    <p:sldId id="405" r:id="rId18"/>
    <p:sldId id="435" r:id="rId19"/>
    <p:sldId id="415" r:id="rId20"/>
    <p:sldId id="406" r:id="rId21"/>
    <p:sldId id="417" r:id="rId22"/>
    <p:sldId id="380" r:id="rId23"/>
    <p:sldId id="393" r:id="rId24"/>
    <p:sldId id="418" r:id="rId25"/>
    <p:sldId id="384" r:id="rId26"/>
    <p:sldId id="385" r:id="rId27"/>
    <p:sldId id="386" r:id="rId28"/>
    <p:sldId id="387" r:id="rId29"/>
    <p:sldId id="388" r:id="rId30"/>
    <p:sldId id="394" r:id="rId31"/>
    <p:sldId id="419" r:id="rId32"/>
    <p:sldId id="420" r:id="rId33"/>
    <p:sldId id="422" r:id="rId34"/>
    <p:sldId id="433" r:id="rId35"/>
    <p:sldId id="434" r:id="rId36"/>
    <p:sldId id="421" r:id="rId37"/>
    <p:sldId id="427" r:id="rId38"/>
    <p:sldId id="428" r:id="rId39"/>
    <p:sldId id="429" r:id="rId40"/>
    <p:sldId id="430" r:id="rId41"/>
    <p:sldId id="423" r:id="rId42"/>
    <p:sldId id="431" r:id="rId43"/>
    <p:sldId id="432" r:id="rId44"/>
    <p:sldId id="398" r:id="rId45"/>
    <p:sldId id="400" r:id="rId46"/>
    <p:sldId id="284" r:id="rId47"/>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rdar abut" initials="sa" lastIdx="7" clrIdx="0">
    <p:extLst>
      <p:ext uri="{19B8F6BF-5375-455C-9EA6-DF929625EA0E}">
        <p15:presenceInfo xmlns:p15="http://schemas.microsoft.com/office/powerpoint/2012/main" userId="3ade717679585da8" providerId="Windows Live"/>
      </p:ext>
    </p:extLst>
  </p:cmAuthor>
  <p:cmAuthor id="2" name="HP" initials="H" lastIdx="2" clrIdx="1">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17292A2E-F333-43FB-9621-5CBBE7FDCDCB}" styleName="Açık Stil 2 - Vurgu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929F9F4-4A8F-4326-A1B4-22849713DDAB}" styleName="Koyu Stil 1 - Vurgu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D27102A9-8310-4765-A935-A1911B00CA55}" styleName="Açık Stil 1 - Vurgu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0258" autoAdjust="0"/>
    <p:restoredTop sz="94012" autoAdjust="0"/>
  </p:normalViewPr>
  <p:slideViewPr>
    <p:cSldViewPr snapToGrid="0">
      <p:cViewPr varScale="1">
        <p:scale>
          <a:sx n="103" d="100"/>
          <a:sy n="103" d="100"/>
        </p:scale>
        <p:origin x="138" y="228"/>
      </p:cViewPr>
      <p:guideLst/>
    </p:cSldViewPr>
  </p:slideViewPr>
  <p:notesTextViewPr>
    <p:cViewPr>
      <p:scale>
        <a:sx n="3" d="2"/>
        <a:sy n="3" d="2"/>
      </p:scale>
      <p:origin x="0" y="0"/>
    </p:cViewPr>
  </p:notesTextViewPr>
  <p:sorterViewPr>
    <p:cViewPr>
      <p:scale>
        <a:sx n="110" d="100"/>
        <a:sy n="110" d="100"/>
      </p:scale>
      <p:origin x="0" y="-883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al__ma_Sayfas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al__ma_Sayfas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al__ma_Sayfas_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al__ma_Sayfas_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al__ma_Sayfas_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al__ma_Sayfas_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_al__ma_Sayfas_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_al__ma_Sayfas_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_al__ma_Sayfas_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_al__ma_Sayfas_9.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layout/>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0">
                  <c:v>0</c:v>
                </c:pt>
                <c:pt idx="1">
                  <c:v>0</c:v>
                </c:pt>
                <c:pt idx="2">
                  <c:v>0</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0</c:v>
                </c:pt>
                <c:pt idx="1">
                  <c:v>0</c:v>
                </c:pt>
                <c:pt idx="2">
                  <c:v>0</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pt idx="0">
                  <c:v>0</c:v>
                </c:pt>
                <c:pt idx="1">
                  <c:v>0</c:v>
                </c:pt>
                <c:pt idx="2">
                  <c:v>0</c:v>
                </c:pt>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3</c:v>
                </c:pt>
                <c:pt idx="1">
                  <c:v>3</c:v>
                </c:pt>
                <c:pt idx="2">
                  <c:v>3</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dLblPos val="outEnd"/>
          <c:showLegendKey val="0"/>
          <c:showVal val="1"/>
          <c:showCatName val="0"/>
          <c:showSerName val="0"/>
          <c:showPercent val="0"/>
          <c:showBubbleSize val="0"/>
        </c:dLbls>
        <c:gapWidth val="199"/>
        <c:axId val="-1027808416"/>
        <c:axId val="-1027810048"/>
      </c:barChart>
      <c:catAx>
        <c:axId val="-1027808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1027810048"/>
        <c:crossesAt val="0"/>
        <c:auto val="1"/>
        <c:lblAlgn val="ctr"/>
        <c:lblOffset val="100"/>
        <c:noMultiLvlLbl val="0"/>
      </c:catAx>
      <c:valAx>
        <c:axId val="-1027810048"/>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8416"/>
        <c:crosses val="autoZero"/>
        <c:crossBetween val="between"/>
        <c:majorUnit val="1"/>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layout/>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0">
                  <c:v>0</c:v>
                </c:pt>
                <c:pt idx="1">
                  <c:v>0</c:v>
                </c:pt>
                <c:pt idx="2">
                  <c:v>0</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0</c:v>
                </c:pt>
                <c:pt idx="1">
                  <c:v>0</c:v>
                </c:pt>
                <c:pt idx="2">
                  <c:v>2</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3</c:v>
                </c:pt>
                <c:pt idx="1">
                  <c:v>3</c:v>
                </c:pt>
                <c:pt idx="2">
                  <c:v>1</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dLblPos val="outEnd"/>
          <c:showLegendKey val="0"/>
          <c:showVal val="1"/>
          <c:showCatName val="0"/>
          <c:showSerName val="0"/>
          <c:showPercent val="0"/>
          <c:showBubbleSize val="0"/>
        </c:dLbls>
        <c:gapWidth val="199"/>
        <c:axId val="-1027803520"/>
        <c:axId val="-1027816032"/>
      </c:barChart>
      <c:catAx>
        <c:axId val="-1027803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1027816032"/>
        <c:crossesAt val="0"/>
        <c:auto val="1"/>
        <c:lblAlgn val="ctr"/>
        <c:lblOffset val="100"/>
        <c:noMultiLvlLbl val="0"/>
      </c:catAx>
      <c:valAx>
        <c:axId val="-1027816032"/>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3520"/>
        <c:crosses val="autoZero"/>
        <c:crossBetween val="between"/>
        <c:majorUnit val="1"/>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layout/>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0">
                  <c:v>1</c:v>
                </c:pt>
                <c:pt idx="1">
                  <c:v>1</c:v>
                </c:pt>
                <c:pt idx="2">
                  <c:v>0</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0</c:v>
                </c:pt>
                <c:pt idx="1">
                  <c:v>0</c:v>
                </c:pt>
                <c:pt idx="2">
                  <c:v>0</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1</c:v>
                </c:pt>
                <c:pt idx="1">
                  <c:v>2</c:v>
                </c:pt>
                <c:pt idx="2">
                  <c:v>3</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dLblPos val="outEnd"/>
          <c:showLegendKey val="0"/>
          <c:showVal val="1"/>
          <c:showCatName val="0"/>
          <c:showSerName val="0"/>
          <c:showPercent val="0"/>
          <c:showBubbleSize val="0"/>
        </c:dLbls>
        <c:gapWidth val="199"/>
        <c:axId val="-1027803520"/>
        <c:axId val="-1027816032"/>
      </c:barChart>
      <c:catAx>
        <c:axId val="-1027803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1027816032"/>
        <c:crossesAt val="0"/>
        <c:auto val="1"/>
        <c:lblAlgn val="ctr"/>
        <c:lblOffset val="100"/>
        <c:noMultiLvlLbl val="0"/>
      </c:catAx>
      <c:valAx>
        <c:axId val="-1027816032"/>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3520"/>
        <c:crosses val="autoZero"/>
        <c:crossBetween val="between"/>
        <c:majorUnit val="1"/>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layout/>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0">
                  <c:v>0</c:v>
                </c:pt>
                <c:pt idx="1">
                  <c:v>0</c:v>
                </c:pt>
                <c:pt idx="2">
                  <c:v>0</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0</c:v>
                </c:pt>
                <c:pt idx="1">
                  <c:v>0</c:v>
                </c:pt>
                <c:pt idx="2">
                  <c:v>0</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2</c:v>
                </c:pt>
                <c:pt idx="1">
                  <c:v>3</c:v>
                </c:pt>
                <c:pt idx="2">
                  <c:v>3</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dLblPos val="outEnd"/>
          <c:showLegendKey val="0"/>
          <c:showVal val="1"/>
          <c:showCatName val="0"/>
          <c:showSerName val="0"/>
          <c:showPercent val="0"/>
          <c:showBubbleSize val="0"/>
        </c:dLbls>
        <c:gapWidth val="199"/>
        <c:axId val="-1027803520"/>
        <c:axId val="-1027816032"/>
      </c:barChart>
      <c:catAx>
        <c:axId val="-1027803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1027816032"/>
        <c:crossesAt val="0"/>
        <c:auto val="1"/>
        <c:lblAlgn val="ctr"/>
        <c:lblOffset val="100"/>
        <c:noMultiLvlLbl val="0"/>
      </c:catAx>
      <c:valAx>
        <c:axId val="-1027816032"/>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3520"/>
        <c:crosses val="autoZero"/>
        <c:crossBetween val="between"/>
        <c:majorUnit val="1"/>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layout/>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0">
                  <c:v>0</c:v>
                </c:pt>
                <c:pt idx="1">
                  <c:v>0</c:v>
                </c:pt>
                <c:pt idx="2">
                  <c:v>0</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0</c:v>
                </c:pt>
                <c:pt idx="1">
                  <c:v>0</c:v>
                </c:pt>
                <c:pt idx="2">
                  <c:v>1</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3</c:v>
                </c:pt>
                <c:pt idx="1">
                  <c:v>3</c:v>
                </c:pt>
                <c:pt idx="2">
                  <c:v>2</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dLblPos val="outEnd"/>
          <c:showLegendKey val="0"/>
          <c:showVal val="1"/>
          <c:showCatName val="0"/>
          <c:showSerName val="0"/>
          <c:showPercent val="0"/>
          <c:showBubbleSize val="0"/>
        </c:dLbls>
        <c:gapWidth val="199"/>
        <c:axId val="-1027803520"/>
        <c:axId val="-1027816032"/>
      </c:barChart>
      <c:catAx>
        <c:axId val="-1027803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1027816032"/>
        <c:crossesAt val="0"/>
        <c:auto val="1"/>
        <c:lblAlgn val="ctr"/>
        <c:lblOffset val="100"/>
        <c:noMultiLvlLbl val="0"/>
      </c:catAx>
      <c:valAx>
        <c:axId val="-1027816032"/>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3520"/>
        <c:crosses val="autoZero"/>
        <c:crossBetween val="between"/>
        <c:majorUnit val="1"/>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layout/>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0">
                  <c:v>0</c:v>
                </c:pt>
                <c:pt idx="1">
                  <c:v>0</c:v>
                </c:pt>
                <c:pt idx="2">
                  <c:v>0</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0</c:v>
                </c:pt>
                <c:pt idx="1">
                  <c:v>0</c:v>
                </c:pt>
                <c:pt idx="2">
                  <c:v>0</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3</c:v>
                </c:pt>
                <c:pt idx="1">
                  <c:v>3</c:v>
                </c:pt>
                <c:pt idx="2">
                  <c:v>3</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dLblPos val="outEnd"/>
          <c:showLegendKey val="0"/>
          <c:showVal val="1"/>
          <c:showCatName val="0"/>
          <c:showSerName val="0"/>
          <c:showPercent val="0"/>
          <c:showBubbleSize val="0"/>
        </c:dLbls>
        <c:gapWidth val="199"/>
        <c:axId val="-1027803520"/>
        <c:axId val="-1027816032"/>
      </c:barChart>
      <c:catAx>
        <c:axId val="-1027803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1027816032"/>
        <c:crossesAt val="0"/>
        <c:auto val="1"/>
        <c:lblAlgn val="ctr"/>
        <c:lblOffset val="100"/>
        <c:noMultiLvlLbl val="0"/>
      </c:catAx>
      <c:valAx>
        <c:axId val="-1027816032"/>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3520"/>
        <c:crosses val="autoZero"/>
        <c:crossBetween val="between"/>
        <c:majorUnit val="1"/>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SCI Expanded, SCI , SSCI, AHCI Kapsamındaki Dergilerde Yayınlanan Makale Sayıları</a:t>
            </a:r>
          </a:p>
        </c:rich>
      </c:tx>
      <c:layout/>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1</c:v>
                </c:pt>
                <c:pt idx="1">
                  <c:v>3</c:v>
                </c:pt>
                <c:pt idx="2">
                  <c:v>7</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4"/>
              <c:layout/>
              <c:tx>
                <c:rich>
                  <a:bodyPr/>
                  <a:lstStyle/>
                  <a:p>
                    <a:r>
                      <a:rPr lang="en-US"/>
                      <a:t>10</a:t>
                    </a:r>
                  </a:p>
                </c:rich>
              </c:tx>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9FFB-4A81-90DF-F00E709FD121}"/>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25</c:v>
                </c:pt>
                <c:pt idx="4">
                  <c:v>50</c:v>
                </c:pt>
                <c:pt idx="5">
                  <c:v>55</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027817120"/>
        <c:axId val="-1027815488"/>
      </c:barChart>
      <c:catAx>
        <c:axId val="-102781712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5488"/>
        <c:crosses val="autoZero"/>
        <c:auto val="1"/>
        <c:lblAlgn val="ctr"/>
        <c:lblOffset val="100"/>
        <c:noMultiLvlLbl val="0"/>
      </c:catAx>
      <c:valAx>
        <c:axId val="-102781548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7120"/>
        <c:crosses val="autoZero"/>
        <c:crossBetween val="between"/>
      </c:valAx>
      <c:spPr>
        <a:noFill/>
        <a:ln>
          <a:noFill/>
        </a:ln>
        <a:effectLst/>
      </c:spPr>
    </c:plotArea>
    <c:legend>
      <c:legendPos val="b"/>
      <c:layout/>
      <c:overlay val="0"/>
      <c:spPr>
        <a:noFill/>
        <a:ln>
          <a:noFill/>
        </a:ln>
        <a:effectLst/>
      </c:spPr>
      <c:txPr>
        <a:bodyPr rot="0" vert="horz"/>
        <a:lstStyle/>
        <a:p>
          <a:pPr>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Yayınlanan Kitap Sayıları</a:t>
            </a:r>
          </a:p>
        </c:rich>
      </c:tx>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5</c:v>
                </c:pt>
                <c:pt idx="1">
                  <c:v>6</c:v>
                </c:pt>
                <c:pt idx="2">
                  <c:v>4</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11</c:v>
                </c:pt>
                <c:pt idx="4">
                  <c:v>14</c:v>
                </c:pt>
                <c:pt idx="5">
                  <c:v>16</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027810592"/>
        <c:axId val="-1027814944"/>
      </c:barChart>
      <c:catAx>
        <c:axId val="-1027810592"/>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4944"/>
        <c:crosses val="autoZero"/>
        <c:auto val="1"/>
        <c:lblAlgn val="ctr"/>
        <c:lblOffset val="100"/>
        <c:noMultiLvlLbl val="0"/>
      </c:catAx>
      <c:valAx>
        <c:axId val="-102781494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0592"/>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Uluslararası Sözlü Bildiri</a:t>
            </a:r>
          </a:p>
        </c:rich>
      </c:tx>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2</c:v>
                </c:pt>
                <c:pt idx="1">
                  <c:v>10</c:v>
                </c:pt>
                <c:pt idx="2">
                  <c:v>10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32</c:v>
                </c:pt>
                <c:pt idx="4">
                  <c:v>42</c:v>
                </c:pt>
                <c:pt idx="5">
                  <c:v>51</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027814400"/>
        <c:axId val="-1027813312"/>
      </c:barChart>
      <c:catAx>
        <c:axId val="-102781440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3312"/>
        <c:crosses val="autoZero"/>
        <c:auto val="1"/>
        <c:lblAlgn val="ctr"/>
        <c:lblOffset val="100"/>
        <c:noMultiLvlLbl val="0"/>
      </c:catAx>
      <c:valAx>
        <c:axId val="-1027813312"/>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4400"/>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Atıf Sayısı</a:t>
            </a:r>
          </a:p>
        </c:rich>
      </c:tx>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25</c:v>
                </c:pt>
                <c:pt idx="1">
                  <c:v>30</c:v>
                </c:pt>
                <c:pt idx="2">
                  <c:v>30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130</c:v>
                </c:pt>
                <c:pt idx="4">
                  <c:v>210</c:v>
                </c:pt>
                <c:pt idx="5">
                  <c:v>295</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027812768"/>
        <c:axId val="-1027812224"/>
      </c:barChart>
      <c:catAx>
        <c:axId val="-10278127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2224"/>
        <c:crosses val="autoZero"/>
        <c:auto val="1"/>
        <c:lblAlgn val="ctr"/>
        <c:lblOffset val="100"/>
        <c:noMultiLvlLbl val="0"/>
      </c:catAx>
      <c:valAx>
        <c:axId val="-102781222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276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25-03-03T15:40:47.170" idx="6">
    <p:pos x="6832" y="1195"/>
    <p:text>Buraya resimler kopyala yapıştır metodu ile yapıştırılmalıdır.</p:text>
    <p:extLst>
      <p:ext uri="{C676402C-5697-4E1C-873F-D02D1690AC5C}">
        <p15:threadingInfo xmlns:p15="http://schemas.microsoft.com/office/powerpoint/2012/main" timeZoneBias="-180"/>
      </p:ext>
    </p:extLst>
  </p:cm>
</p:cmLst>
</file>

<file path=ppt/diagrams/_rels/data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diagrams/_rels/drawing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E53F67-A82C-4153-91CC-DB953EE1ADE8}"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tr-TR"/>
        </a:p>
      </dgm:t>
    </dgm:pt>
    <dgm:pt modelId="{FEADB499-157A-4B3D-B1A6-C79733BBBE86}">
      <dgm:prSet phldrT="[Text]"/>
      <dgm:spPr/>
      <dgm:t>
        <a:bodyPr/>
        <a:lstStyle/>
        <a:p>
          <a:r>
            <a:rPr lang="tr-TR" dirty="0"/>
            <a:t>Aktif (öğrenci alımına açık) olanlar</a:t>
          </a:r>
        </a:p>
      </dgm:t>
    </dgm:pt>
    <dgm:pt modelId="{D7861241-D773-4AD8-BBE8-595EB6E6B1F8}" type="parTrans" cxnId="{E374C6D5-8FCC-4491-BA5D-687F2D944278}">
      <dgm:prSet/>
      <dgm:spPr/>
      <dgm:t>
        <a:bodyPr/>
        <a:lstStyle/>
        <a:p>
          <a:endParaRPr lang="tr-TR"/>
        </a:p>
      </dgm:t>
    </dgm:pt>
    <dgm:pt modelId="{D81E9281-EB35-4C82-BEDD-9305793CE6D2}" type="sibTrans" cxnId="{E374C6D5-8FCC-4491-BA5D-687F2D944278}">
      <dgm:prSet/>
      <dgm:spPr/>
      <dgm:t>
        <a:bodyPr/>
        <a:lstStyle/>
        <a:p>
          <a:endParaRPr lang="tr-TR"/>
        </a:p>
      </dgm:t>
    </dgm:pt>
    <dgm:pt modelId="{6C8D1F77-6D40-4EB2-991B-C8066A635BA1}">
      <dgm:prSet phldrT="[Text]" custT="1"/>
      <dgm:spPr/>
      <dgm:t>
        <a:bodyPr/>
        <a:lstStyle/>
        <a:p>
          <a:r>
            <a:rPr lang="tr-TR" sz="2400" dirty="0">
              <a:latin typeface="Times New Roman" panose="02020603050405020304" pitchFamily="18" charset="0"/>
              <a:cs typeface="Times New Roman" panose="02020603050405020304" pitchFamily="18" charset="0"/>
            </a:rPr>
            <a:t>Tıbbi Hizmetler ve Teknikler Bölümü</a:t>
          </a:r>
        </a:p>
      </dgm:t>
    </dgm:pt>
    <dgm:pt modelId="{BE0604BA-4023-43E1-BF51-05481DC14F5C}" type="parTrans" cxnId="{E3FF2B30-9F67-425F-AB02-688D093A615A}">
      <dgm:prSet/>
      <dgm:spPr/>
      <dgm:t>
        <a:bodyPr/>
        <a:lstStyle/>
        <a:p>
          <a:endParaRPr lang="tr-TR"/>
        </a:p>
      </dgm:t>
    </dgm:pt>
    <dgm:pt modelId="{90BCC00A-1DC8-447F-9694-5D08221C7C59}" type="sibTrans" cxnId="{E3FF2B30-9F67-425F-AB02-688D093A615A}">
      <dgm:prSet/>
      <dgm:spPr/>
      <dgm:t>
        <a:bodyPr/>
        <a:lstStyle/>
        <a:p>
          <a:endParaRPr lang="tr-TR"/>
        </a:p>
      </dgm:t>
    </dgm:pt>
    <dgm:pt modelId="{99D31259-5B92-4C85-9A8D-ADE49608E1D7}">
      <dgm:prSet phldrT="[Text]" custT="1"/>
      <dgm:spPr/>
      <dgm:t>
        <a:bodyPr/>
        <a:lstStyle/>
        <a:p>
          <a:r>
            <a:rPr lang="tr-TR" sz="2400" dirty="0">
              <a:latin typeface="Times New Roman" panose="02020603050405020304" pitchFamily="18" charset="0"/>
              <a:cs typeface="Times New Roman" panose="02020603050405020304" pitchFamily="18" charset="0"/>
            </a:rPr>
            <a:t>Diyaliz, İlk ve Acil Yardım, Tıbbi Görüntüleme Tek. Tıbbi Laboratuvar Tek. Tıbbi Dokümantasyon ve Sekreterlik Programı</a:t>
          </a:r>
        </a:p>
      </dgm:t>
    </dgm:pt>
    <dgm:pt modelId="{44F23E33-8347-4E3B-8849-BCD25D41C67D}" type="parTrans" cxnId="{E6E059F3-BE43-4670-867A-D5E9FA9DE72D}">
      <dgm:prSet/>
      <dgm:spPr/>
      <dgm:t>
        <a:bodyPr/>
        <a:lstStyle/>
        <a:p>
          <a:endParaRPr lang="tr-TR"/>
        </a:p>
      </dgm:t>
    </dgm:pt>
    <dgm:pt modelId="{F3FDEA32-86D3-4918-8683-8178FF1AA7BF}" type="sibTrans" cxnId="{E6E059F3-BE43-4670-867A-D5E9FA9DE72D}">
      <dgm:prSet/>
      <dgm:spPr/>
      <dgm:t>
        <a:bodyPr/>
        <a:lstStyle/>
        <a:p>
          <a:endParaRPr lang="tr-TR"/>
        </a:p>
      </dgm:t>
    </dgm:pt>
    <dgm:pt modelId="{06E6C838-4916-4897-B4F4-3A050969607B}">
      <dgm:prSet phldrT="[Text]" custT="1"/>
      <dgm:spPr/>
      <dgm:t>
        <a:bodyPr/>
        <a:lstStyle/>
        <a:p>
          <a:r>
            <a:rPr lang="tr-TR" sz="2400" dirty="0">
              <a:latin typeface="Times New Roman" panose="02020603050405020304" pitchFamily="18" charset="0"/>
              <a:cs typeface="Times New Roman" panose="02020603050405020304" pitchFamily="18" charset="0"/>
            </a:rPr>
            <a:t>Terapi ve Rehabilitasyon Bölümü</a:t>
          </a:r>
        </a:p>
      </dgm:t>
    </dgm:pt>
    <dgm:pt modelId="{2009D350-9E46-4700-8348-93B7F78841A3}" type="parTrans" cxnId="{D130D100-763B-48BC-945D-02DC66C4A709}">
      <dgm:prSet/>
      <dgm:spPr/>
      <dgm:t>
        <a:bodyPr/>
        <a:lstStyle/>
        <a:p>
          <a:endParaRPr lang="tr-TR"/>
        </a:p>
      </dgm:t>
    </dgm:pt>
    <dgm:pt modelId="{5FF8F3A2-CDA8-4AEF-9329-F489996778C7}" type="sibTrans" cxnId="{D130D100-763B-48BC-945D-02DC66C4A709}">
      <dgm:prSet/>
      <dgm:spPr/>
      <dgm:t>
        <a:bodyPr/>
        <a:lstStyle/>
        <a:p>
          <a:endParaRPr lang="tr-TR"/>
        </a:p>
      </dgm:t>
    </dgm:pt>
    <dgm:pt modelId="{C5843BB7-3AB6-4DCA-BA2B-D55383DCC535}">
      <dgm:prSet phldrT="[Text]"/>
      <dgm:spPr/>
      <dgm:t>
        <a:bodyPr/>
        <a:lstStyle/>
        <a:p>
          <a:r>
            <a:rPr lang="tr-TR" dirty="0"/>
            <a:t>Pasif (öğrenci alımına kapalı) olanlar</a:t>
          </a:r>
        </a:p>
      </dgm:t>
    </dgm:pt>
    <dgm:pt modelId="{CE594B8D-6981-4712-84DE-1D52E9502067}" type="parTrans" cxnId="{A2303FE5-2929-44FE-AB12-96F2B47817A6}">
      <dgm:prSet/>
      <dgm:spPr/>
      <dgm:t>
        <a:bodyPr/>
        <a:lstStyle/>
        <a:p>
          <a:endParaRPr lang="tr-TR"/>
        </a:p>
      </dgm:t>
    </dgm:pt>
    <dgm:pt modelId="{825F5A33-0EB9-4B31-B623-0A0A49A6CD48}" type="sibTrans" cxnId="{A2303FE5-2929-44FE-AB12-96F2B47817A6}">
      <dgm:prSet/>
      <dgm:spPr/>
      <dgm:t>
        <a:bodyPr/>
        <a:lstStyle/>
        <a:p>
          <a:endParaRPr lang="tr-TR"/>
        </a:p>
      </dgm:t>
    </dgm:pt>
    <dgm:pt modelId="{349EE816-E3D0-499A-A308-20504632AB9D}">
      <dgm:prSet phldrT="[Text]" custT="1"/>
      <dgm:spPr/>
      <dgm:t>
        <a:bodyPr/>
        <a:lstStyle/>
        <a:p>
          <a:r>
            <a:rPr lang="tr-TR" sz="1800" dirty="0">
              <a:latin typeface="Times New Roman" panose="02020603050405020304" pitchFamily="18" charset="0"/>
              <a:cs typeface="Times New Roman" panose="02020603050405020304" pitchFamily="18" charset="0"/>
            </a:rPr>
            <a:t>Dişçilik Hizmetleri Bölümü/Diş Protez Teknoloji Programı</a:t>
          </a:r>
        </a:p>
      </dgm:t>
    </dgm:pt>
    <dgm:pt modelId="{7954932E-465F-4558-A094-1564EF5ACFBD}" type="parTrans" cxnId="{8885F0BB-6793-4FA2-ADBD-86147461A6A0}">
      <dgm:prSet/>
      <dgm:spPr/>
      <dgm:t>
        <a:bodyPr/>
        <a:lstStyle/>
        <a:p>
          <a:endParaRPr lang="tr-TR"/>
        </a:p>
      </dgm:t>
    </dgm:pt>
    <dgm:pt modelId="{A21791BD-AD16-4152-9120-BB00CB70E061}" type="sibTrans" cxnId="{8885F0BB-6793-4FA2-ADBD-86147461A6A0}">
      <dgm:prSet/>
      <dgm:spPr/>
      <dgm:t>
        <a:bodyPr/>
        <a:lstStyle/>
        <a:p>
          <a:endParaRPr lang="tr-TR"/>
        </a:p>
      </dgm:t>
    </dgm:pt>
    <dgm:pt modelId="{0B040374-12D9-4479-96E0-95E364A8E98E}">
      <dgm:prSet custT="1"/>
      <dgm:spPr/>
      <dgm:t>
        <a:bodyPr/>
        <a:lstStyle/>
        <a:p>
          <a:r>
            <a:rPr lang="tr-TR" sz="1800" dirty="0">
              <a:latin typeface="Times New Roman" panose="02020603050405020304" pitchFamily="18" charset="0"/>
              <a:cs typeface="Times New Roman" panose="02020603050405020304" pitchFamily="18" charset="0"/>
            </a:rPr>
            <a:t>Eczane Hizmetleri Bölümü/ Eczane Hizmetleri Programı</a:t>
          </a:r>
        </a:p>
      </dgm:t>
    </dgm:pt>
    <dgm:pt modelId="{E003C036-C647-4F7F-A52B-45C17BEDBEAC}" type="parTrans" cxnId="{43061048-0C0D-424D-8CD6-FA196E9903BD}">
      <dgm:prSet/>
      <dgm:spPr/>
      <dgm:t>
        <a:bodyPr/>
        <a:lstStyle/>
        <a:p>
          <a:endParaRPr lang="tr-TR"/>
        </a:p>
      </dgm:t>
    </dgm:pt>
    <dgm:pt modelId="{7AAF0715-BC59-4795-830A-485510E6AEB1}" type="sibTrans" cxnId="{43061048-0C0D-424D-8CD6-FA196E9903BD}">
      <dgm:prSet/>
      <dgm:spPr/>
      <dgm:t>
        <a:bodyPr/>
        <a:lstStyle/>
        <a:p>
          <a:endParaRPr lang="tr-TR"/>
        </a:p>
      </dgm:t>
    </dgm:pt>
    <dgm:pt modelId="{E486232A-7DE1-4F97-8A58-5328AC1A5FCA}">
      <dgm:prSet custT="1"/>
      <dgm:spPr/>
      <dgm:t>
        <a:bodyPr/>
        <a:lstStyle/>
        <a:p>
          <a:r>
            <a:rPr lang="tr-TR" sz="1800" dirty="0">
              <a:latin typeface="Times New Roman" panose="02020603050405020304" pitchFamily="18" charset="0"/>
              <a:cs typeface="Times New Roman" panose="02020603050405020304" pitchFamily="18" charset="0"/>
            </a:rPr>
            <a:t>Sağlık Bakım Hizmetleri Bölümü/Yaşlı Bakım programı</a:t>
          </a:r>
        </a:p>
      </dgm:t>
    </dgm:pt>
    <dgm:pt modelId="{3DA58308-3482-48F6-B1D7-C76D2D40367E}" type="parTrans" cxnId="{F25852A3-3431-4386-9069-0DBA7502D754}">
      <dgm:prSet/>
      <dgm:spPr/>
      <dgm:t>
        <a:bodyPr/>
        <a:lstStyle/>
        <a:p>
          <a:endParaRPr lang="tr-TR"/>
        </a:p>
      </dgm:t>
    </dgm:pt>
    <dgm:pt modelId="{08AF54CE-E8CB-428E-A4A1-4A9EDFE7EBDE}" type="sibTrans" cxnId="{F25852A3-3431-4386-9069-0DBA7502D754}">
      <dgm:prSet/>
      <dgm:spPr/>
      <dgm:t>
        <a:bodyPr/>
        <a:lstStyle/>
        <a:p>
          <a:endParaRPr lang="tr-TR"/>
        </a:p>
      </dgm:t>
    </dgm:pt>
    <dgm:pt modelId="{BBE27343-5E92-488F-8FCD-FB649CE87FA9}">
      <dgm:prSet phldrT="[Text]" custT="1"/>
      <dgm:spPr/>
      <dgm:t>
        <a:bodyPr/>
        <a:lstStyle/>
        <a:p>
          <a:r>
            <a:rPr lang="tr-TR" sz="2400" dirty="0">
              <a:latin typeface="Times New Roman" panose="02020603050405020304" pitchFamily="18" charset="0"/>
              <a:cs typeface="Times New Roman" panose="02020603050405020304" pitchFamily="18" charset="0"/>
            </a:rPr>
            <a:t>Fizyoterapi Programı</a:t>
          </a:r>
        </a:p>
      </dgm:t>
    </dgm:pt>
    <dgm:pt modelId="{B24FC414-DD23-46D8-A5A1-6E66F31343A1}" type="parTrans" cxnId="{8D8A3108-9450-4818-A6A3-FB6813BB703A}">
      <dgm:prSet/>
      <dgm:spPr/>
    </dgm:pt>
    <dgm:pt modelId="{81C0F70A-210A-43DE-B136-84A50B9028FF}" type="sibTrans" cxnId="{8D8A3108-9450-4818-A6A3-FB6813BB703A}">
      <dgm:prSet/>
      <dgm:spPr/>
    </dgm:pt>
    <dgm:pt modelId="{B630877E-A026-4B0A-B504-7DD287922F8F}" type="pres">
      <dgm:prSet presAssocID="{81E53F67-A82C-4153-91CC-DB953EE1ADE8}" presName="linear" presStyleCnt="0">
        <dgm:presLayoutVars>
          <dgm:dir/>
          <dgm:animLvl val="lvl"/>
          <dgm:resizeHandles val="exact"/>
        </dgm:presLayoutVars>
      </dgm:prSet>
      <dgm:spPr/>
      <dgm:t>
        <a:bodyPr/>
        <a:lstStyle/>
        <a:p>
          <a:endParaRPr lang="tr-TR"/>
        </a:p>
      </dgm:t>
    </dgm:pt>
    <dgm:pt modelId="{5823427D-E167-430A-8F6F-D5EBD7E5C331}" type="pres">
      <dgm:prSet presAssocID="{FEADB499-157A-4B3D-B1A6-C79733BBBE86}" presName="parentLin" presStyleCnt="0"/>
      <dgm:spPr/>
    </dgm:pt>
    <dgm:pt modelId="{8EB1E653-0E25-41B0-B0A4-C2D7BC3106C5}" type="pres">
      <dgm:prSet presAssocID="{FEADB499-157A-4B3D-B1A6-C79733BBBE86}" presName="parentLeftMargin" presStyleLbl="node1" presStyleIdx="0" presStyleCnt="2"/>
      <dgm:spPr/>
      <dgm:t>
        <a:bodyPr/>
        <a:lstStyle/>
        <a:p>
          <a:endParaRPr lang="tr-TR"/>
        </a:p>
      </dgm:t>
    </dgm:pt>
    <dgm:pt modelId="{5B899DC4-6C6D-4F62-8361-C81B63696B9F}" type="pres">
      <dgm:prSet presAssocID="{FEADB499-157A-4B3D-B1A6-C79733BBBE86}" presName="parentText" presStyleLbl="node1" presStyleIdx="0" presStyleCnt="2">
        <dgm:presLayoutVars>
          <dgm:chMax val="0"/>
          <dgm:bulletEnabled val="1"/>
        </dgm:presLayoutVars>
      </dgm:prSet>
      <dgm:spPr/>
      <dgm:t>
        <a:bodyPr/>
        <a:lstStyle/>
        <a:p>
          <a:endParaRPr lang="tr-TR"/>
        </a:p>
      </dgm:t>
    </dgm:pt>
    <dgm:pt modelId="{37B7F4E2-25C0-4F54-80BA-F9E9A4589F10}" type="pres">
      <dgm:prSet presAssocID="{FEADB499-157A-4B3D-B1A6-C79733BBBE86}" presName="negativeSpace" presStyleCnt="0"/>
      <dgm:spPr/>
    </dgm:pt>
    <dgm:pt modelId="{766A867A-7466-4AB6-8519-972390FF5887}" type="pres">
      <dgm:prSet presAssocID="{FEADB499-157A-4B3D-B1A6-C79733BBBE86}" presName="childText" presStyleLbl="conFgAcc1" presStyleIdx="0" presStyleCnt="2" custScaleY="130059" custLinFactNeighborX="-422" custLinFactNeighborY="-44837">
        <dgm:presLayoutVars>
          <dgm:bulletEnabled val="1"/>
        </dgm:presLayoutVars>
      </dgm:prSet>
      <dgm:spPr/>
      <dgm:t>
        <a:bodyPr/>
        <a:lstStyle/>
        <a:p>
          <a:endParaRPr lang="tr-TR"/>
        </a:p>
      </dgm:t>
    </dgm:pt>
    <dgm:pt modelId="{BAA40D73-0C01-4C7D-B1A9-601D8C322EEE}" type="pres">
      <dgm:prSet presAssocID="{D81E9281-EB35-4C82-BEDD-9305793CE6D2}" presName="spaceBetweenRectangles" presStyleCnt="0"/>
      <dgm:spPr/>
    </dgm:pt>
    <dgm:pt modelId="{A7924D6B-A4C0-4079-8B4D-CCE4C254E35A}" type="pres">
      <dgm:prSet presAssocID="{C5843BB7-3AB6-4DCA-BA2B-D55383DCC535}" presName="parentLin" presStyleCnt="0"/>
      <dgm:spPr/>
    </dgm:pt>
    <dgm:pt modelId="{2D16D6C1-34D7-4182-A15F-27E35188CE88}" type="pres">
      <dgm:prSet presAssocID="{C5843BB7-3AB6-4DCA-BA2B-D55383DCC535}" presName="parentLeftMargin" presStyleLbl="node1" presStyleIdx="0" presStyleCnt="2"/>
      <dgm:spPr/>
      <dgm:t>
        <a:bodyPr/>
        <a:lstStyle/>
        <a:p>
          <a:endParaRPr lang="tr-TR"/>
        </a:p>
      </dgm:t>
    </dgm:pt>
    <dgm:pt modelId="{88770953-0D09-4C4C-A4C8-FE540DCAC999}" type="pres">
      <dgm:prSet presAssocID="{C5843BB7-3AB6-4DCA-BA2B-D55383DCC535}" presName="parentText" presStyleLbl="node1" presStyleIdx="1" presStyleCnt="2">
        <dgm:presLayoutVars>
          <dgm:chMax val="0"/>
          <dgm:bulletEnabled val="1"/>
        </dgm:presLayoutVars>
      </dgm:prSet>
      <dgm:spPr/>
      <dgm:t>
        <a:bodyPr/>
        <a:lstStyle/>
        <a:p>
          <a:endParaRPr lang="tr-TR"/>
        </a:p>
      </dgm:t>
    </dgm:pt>
    <dgm:pt modelId="{38C3AFA2-9F2C-493F-8740-348921192395}" type="pres">
      <dgm:prSet presAssocID="{C5843BB7-3AB6-4DCA-BA2B-D55383DCC535}" presName="negativeSpace" presStyleCnt="0"/>
      <dgm:spPr/>
    </dgm:pt>
    <dgm:pt modelId="{11B6E6A6-6A89-411E-A453-83E718BCC102}" type="pres">
      <dgm:prSet presAssocID="{C5843BB7-3AB6-4DCA-BA2B-D55383DCC535}" presName="childText" presStyleLbl="conFgAcc1" presStyleIdx="1" presStyleCnt="2" custLinFactNeighborY="-12029">
        <dgm:presLayoutVars>
          <dgm:bulletEnabled val="1"/>
        </dgm:presLayoutVars>
      </dgm:prSet>
      <dgm:spPr/>
      <dgm:t>
        <a:bodyPr/>
        <a:lstStyle/>
        <a:p>
          <a:endParaRPr lang="tr-TR"/>
        </a:p>
      </dgm:t>
    </dgm:pt>
  </dgm:ptLst>
  <dgm:cxnLst>
    <dgm:cxn modelId="{F25852A3-3431-4386-9069-0DBA7502D754}" srcId="{C5843BB7-3AB6-4DCA-BA2B-D55383DCC535}" destId="{E486232A-7DE1-4F97-8A58-5328AC1A5FCA}" srcOrd="2" destOrd="0" parTransId="{3DA58308-3482-48F6-B1D7-C76D2D40367E}" sibTransId="{08AF54CE-E8CB-428E-A4A1-4A9EDFE7EBDE}"/>
    <dgm:cxn modelId="{E3FF2B30-9F67-425F-AB02-688D093A615A}" srcId="{FEADB499-157A-4B3D-B1A6-C79733BBBE86}" destId="{6C8D1F77-6D40-4EB2-991B-C8066A635BA1}" srcOrd="0" destOrd="0" parTransId="{BE0604BA-4023-43E1-BF51-05481DC14F5C}" sibTransId="{90BCC00A-1DC8-447F-9694-5D08221C7C59}"/>
    <dgm:cxn modelId="{01467C98-4750-426E-BE5E-3CEF94EAE477}" type="presOf" srcId="{FEADB499-157A-4B3D-B1A6-C79733BBBE86}" destId="{8EB1E653-0E25-41B0-B0A4-C2D7BC3106C5}" srcOrd="0" destOrd="0" presId="urn:microsoft.com/office/officeart/2005/8/layout/list1"/>
    <dgm:cxn modelId="{AE5C7F49-C750-4132-A98A-5CDCA5726F46}" type="presOf" srcId="{C5843BB7-3AB6-4DCA-BA2B-D55383DCC535}" destId="{2D16D6C1-34D7-4182-A15F-27E35188CE88}" srcOrd="0" destOrd="0" presId="urn:microsoft.com/office/officeart/2005/8/layout/list1"/>
    <dgm:cxn modelId="{D130D100-763B-48BC-945D-02DC66C4A709}" srcId="{FEADB499-157A-4B3D-B1A6-C79733BBBE86}" destId="{06E6C838-4916-4897-B4F4-3A050969607B}" srcOrd="2" destOrd="0" parTransId="{2009D350-9E46-4700-8348-93B7F78841A3}" sibTransId="{5FF8F3A2-CDA8-4AEF-9329-F489996778C7}"/>
    <dgm:cxn modelId="{E6E059F3-BE43-4670-867A-D5E9FA9DE72D}" srcId="{FEADB499-157A-4B3D-B1A6-C79733BBBE86}" destId="{99D31259-5B92-4C85-9A8D-ADE49608E1D7}" srcOrd="1" destOrd="0" parTransId="{44F23E33-8347-4E3B-8849-BCD25D41C67D}" sibTransId="{F3FDEA32-86D3-4918-8683-8178FF1AA7BF}"/>
    <dgm:cxn modelId="{43061048-0C0D-424D-8CD6-FA196E9903BD}" srcId="{C5843BB7-3AB6-4DCA-BA2B-D55383DCC535}" destId="{0B040374-12D9-4479-96E0-95E364A8E98E}" srcOrd="1" destOrd="0" parTransId="{E003C036-C647-4F7F-A52B-45C17BEDBEAC}" sibTransId="{7AAF0715-BC59-4795-830A-485510E6AEB1}"/>
    <dgm:cxn modelId="{925EB1CC-4A0C-4F33-A460-73AF0A16C0D8}" type="presOf" srcId="{6C8D1F77-6D40-4EB2-991B-C8066A635BA1}" destId="{766A867A-7466-4AB6-8519-972390FF5887}" srcOrd="0" destOrd="0" presId="urn:microsoft.com/office/officeart/2005/8/layout/list1"/>
    <dgm:cxn modelId="{E48B9680-945C-4596-B26E-F75F86DBC3C0}" type="presOf" srcId="{C5843BB7-3AB6-4DCA-BA2B-D55383DCC535}" destId="{88770953-0D09-4C4C-A4C8-FE540DCAC999}" srcOrd="1" destOrd="0" presId="urn:microsoft.com/office/officeart/2005/8/layout/list1"/>
    <dgm:cxn modelId="{8D8A3108-9450-4818-A6A3-FB6813BB703A}" srcId="{FEADB499-157A-4B3D-B1A6-C79733BBBE86}" destId="{BBE27343-5E92-488F-8FCD-FB649CE87FA9}" srcOrd="3" destOrd="0" parTransId="{B24FC414-DD23-46D8-A5A1-6E66F31343A1}" sibTransId="{81C0F70A-210A-43DE-B136-84A50B9028FF}"/>
    <dgm:cxn modelId="{E374C6D5-8FCC-4491-BA5D-687F2D944278}" srcId="{81E53F67-A82C-4153-91CC-DB953EE1ADE8}" destId="{FEADB499-157A-4B3D-B1A6-C79733BBBE86}" srcOrd="0" destOrd="0" parTransId="{D7861241-D773-4AD8-BBE8-595EB6E6B1F8}" sibTransId="{D81E9281-EB35-4C82-BEDD-9305793CE6D2}"/>
    <dgm:cxn modelId="{8885F0BB-6793-4FA2-ADBD-86147461A6A0}" srcId="{C5843BB7-3AB6-4DCA-BA2B-D55383DCC535}" destId="{349EE816-E3D0-499A-A308-20504632AB9D}" srcOrd="0" destOrd="0" parTransId="{7954932E-465F-4558-A094-1564EF5ACFBD}" sibTransId="{A21791BD-AD16-4152-9120-BB00CB70E061}"/>
    <dgm:cxn modelId="{F53DB10A-4EAC-40CE-9AE6-A4F7D8C572CD}" type="presOf" srcId="{BBE27343-5E92-488F-8FCD-FB649CE87FA9}" destId="{766A867A-7466-4AB6-8519-972390FF5887}" srcOrd="0" destOrd="3" presId="urn:microsoft.com/office/officeart/2005/8/layout/list1"/>
    <dgm:cxn modelId="{92CB7DC4-B3AD-4777-BB75-978C3D2CC52D}" type="presOf" srcId="{06E6C838-4916-4897-B4F4-3A050969607B}" destId="{766A867A-7466-4AB6-8519-972390FF5887}" srcOrd="0" destOrd="2" presId="urn:microsoft.com/office/officeart/2005/8/layout/list1"/>
    <dgm:cxn modelId="{D72FAF94-A28F-4435-B9D4-1FC921BB0BB8}" type="presOf" srcId="{0B040374-12D9-4479-96E0-95E364A8E98E}" destId="{11B6E6A6-6A89-411E-A453-83E718BCC102}" srcOrd="0" destOrd="1" presId="urn:microsoft.com/office/officeart/2005/8/layout/list1"/>
    <dgm:cxn modelId="{A2303FE5-2929-44FE-AB12-96F2B47817A6}" srcId="{81E53F67-A82C-4153-91CC-DB953EE1ADE8}" destId="{C5843BB7-3AB6-4DCA-BA2B-D55383DCC535}" srcOrd="1" destOrd="0" parTransId="{CE594B8D-6981-4712-84DE-1D52E9502067}" sibTransId="{825F5A33-0EB9-4B31-B623-0A0A49A6CD48}"/>
    <dgm:cxn modelId="{E731A8FB-9860-453B-8DDA-1F9B6484023A}" type="presOf" srcId="{99D31259-5B92-4C85-9A8D-ADE49608E1D7}" destId="{766A867A-7466-4AB6-8519-972390FF5887}" srcOrd="0" destOrd="1" presId="urn:microsoft.com/office/officeart/2005/8/layout/list1"/>
    <dgm:cxn modelId="{342A27BA-B269-4263-B66C-ECD3CE0F9F91}" type="presOf" srcId="{81E53F67-A82C-4153-91CC-DB953EE1ADE8}" destId="{B630877E-A026-4B0A-B504-7DD287922F8F}" srcOrd="0" destOrd="0" presId="urn:microsoft.com/office/officeart/2005/8/layout/list1"/>
    <dgm:cxn modelId="{1576CA91-4F31-468F-8722-1E7AD43B10C4}" type="presOf" srcId="{349EE816-E3D0-499A-A308-20504632AB9D}" destId="{11B6E6A6-6A89-411E-A453-83E718BCC102}" srcOrd="0" destOrd="0" presId="urn:microsoft.com/office/officeart/2005/8/layout/list1"/>
    <dgm:cxn modelId="{8ADB9452-417F-494D-9F56-B035F31773F9}" type="presOf" srcId="{FEADB499-157A-4B3D-B1A6-C79733BBBE86}" destId="{5B899DC4-6C6D-4F62-8361-C81B63696B9F}" srcOrd="1" destOrd="0" presId="urn:microsoft.com/office/officeart/2005/8/layout/list1"/>
    <dgm:cxn modelId="{B43AB565-1E17-44E0-9342-EFF7ED6938F0}" type="presOf" srcId="{E486232A-7DE1-4F97-8A58-5328AC1A5FCA}" destId="{11B6E6A6-6A89-411E-A453-83E718BCC102}" srcOrd="0" destOrd="2" presId="urn:microsoft.com/office/officeart/2005/8/layout/list1"/>
    <dgm:cxn modelId="{C53B1D3B-B3EE-437E-9930-0484B463ABB5}" type="presParOf" srcId="{B630877E-A026-4B0A-B504-7DD287922F8F}" destId="{5823427D-E167-430A-8F6F-D5EBD7E5C331}" srcOrd="0" destOrd="0" presId="urn:microsoft.com/office/officeart/2005/8/layout/list1"/>
    <dgm:cxn modelId="{6684FD6E-A4C4-4AF5-87C8-F076366154A7}" type="presParOf" srcId="{5823427D-E167-430A-8F6F-D5EBD7E5C331}" destId="{8EB1E653-0E25-41B0-B0A4-C2D7BC3106C5}" srcOrd="0" destOrd="0" presId="urn:microsoft.com/office/officeart/2005/8/layout/list1"/>
    <dgm:cxn modelId="{85DF8A0B-99BB-480C-A131-B9B787C0E88A}" type="presParOf" srcId="{5823427D-E167-430A-8F6F-D5EBD7E5C331}" destId="{5B899DC4-6C6D-4F62-8361-C81B63696B9F}" srcOrd="1" destOrd="0" presId="urn:microsoft.com/office/officeart/2005/8/layout/list1"/>
    <dgm:cxn modelId="{4B0FB377-C352-44DA-83E8-75D351A63C8B}" type="presParOf" srcId="{B630877E-A026-4B0A-B504-7DD287922F8F}" destId="{37B7F4E2-25C0-4F54-80BA-F9E9A4589F10}" srcOrd="1" destOrd="0" presId="urn:microsoft.com/office/officeart/2005/8/layout/list1"/>
    <dgm:cxn modelId="{AEFEC8F6-4422-4D2B-97F2-CBD68D5D9046}" type="presParOf" srcId="{B630877E-A026-4B0A-B504-7DD287922F8F}" destId="{766A867A-7466-4AB6-8519-972390FF5887}" srcOrd="2" destOrd="0" presId="urn:microsoft.com/office/officeart/2005/8/layout/list1"/>
    <dgm:cxn modelId="{253889E0-AFA6-4E9C-A767-49EF08FD57F1}" type="presParOf" srcId="{B630877E-A026-4B0A-B504-7DD287922F8F}" destId="{BAA40D73-0C01-4C7D-B1A9-601D8C322EEE}" srcOrd="3" destOrd="0" presId="urn:microsoft.com/office/officeart/2005/8/layout/list1"/>
    <dgm:cxn modelId="{86D4E9FB-9B5E-46A5-9BCB-125ADB992FF9}" type="presParOf" srcId="{B630877E-A026-4B0A-B504-7DD287922F8F}" destId="{A7924D6B-A4C0-4079-8B4D-CCE4C254E35A}" srcOrd="4" destOrd="0" presId="urn:microsoft.com/office/officeart/2005/8/layout/list1"/>
    <dgm:cxn modelId="{78D4A807-13F0-4258-A1B3-074603A1402F}" type="presParOf" srcId="{A7924D6B-A4C0-4079-8B4D-CCE4C254E35A}" destId="{2D16D6C1-34D7-4182-A15F-27E35188CE88}" srcOrd="0" destOrd="0" presId="urn:microsoft.com/office/officeart/2005/8/layout/list1"/>
    <dgm:cxn modelId="{E87AC154-96BE-48C3-8A32-C4AC5D073E26}" type="presParOf" srcId="{A7924D6B-A4C0-4079-8B4D-CCE4C254E35A}" destId="{88770953-0D09-4C4C-A4C8-FE540DCAC999}" srcOrd="1" destOrd="0" presId="urn:microsoft.com/office/officeart/2005/8/layout/list1"/>
    <dgm:cxn modelId="{6DBE6633-EC02-4240-B548-819B56D564D7}" type="presParOf" srcId="{B630877E-A026-4B0A-B504-7DD287922F8F}" destId="{38C3AFA2-9F2C-493F-8740-348921192395}" srcOrd="5" destOrd="0" presId="urn:microsoft.com/office/officeart/2005/8/layout/list1"/>
    <dgm:cxn modelId="{9AB3F520-277B-4752-8A3A-66630D053ECF}" type="presParOf" srcId="{B630877E-A026-4B0A-B504-7DD287922F8F}" destId="{11B6E6A6-6A89-411E-A453-83E718BCC102}"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1E53F67-A82C-4153-91CC-DB953EE1ADE8}"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tr-TR"/>
        </a:p>
      </dgm:t>
    </dgm:pt>
    <dgm:pt modelId="{C5843BB7-3AB6-4DCA-BA2B-D55383DCC535}">
      <dgm:prSet phldrT="[Text]"/>
      <dgm:spPr/>
      <dgm:t>
        <a:bodyPr/>
        <a:lstStyle/>
        <a:p>
          <a:r>
            <a:rPr lang="tr-TR" dirty="0"/>
            <a:t>Pasif (öğrenci alımına kapalı) olanlar</a:t>
          </a:r>
        </a:p>
      </dgm:t>
    </dgm:pt>
    <dgm:pt modelId="{CE594B8D-6981-4712-84DE-1D52E9502067}" type="parTrans" cxnId="{A2303FE5-2929-44FE-AB12-96F2B47817A6}">
      <dgm:prSet/>
      <dgm:spPr/>
      <dgm:t>
        <a:bodyPr/>
        <a:lstStyle/>
        <a:p>
          <a:endParaRPr lang="tr-TR"/>
        </a:p>
      </dgm:t>
    </dgm:pt>
    <dgm:pt modelId="{825F5A33-0EB9-4B31-B623-0A0A49A6CD48}" type="sibTrans" cxnId="{A2303FE5-2929-44FE-AB12-96F2B47817A6}">
      <dgm:prSet/>
      <dgm:spPr/>
      <dgm:t>
        <a:bodyPr/>
        <a:lstStyle/>
        <a:p>
          <a:endParaRPr lang="tr-TR"/>
        </a:p>
      </dgm:t>
    </dgm:pt>
    <dgm:pt modelId="{349EE816-E3D0-499A-A308-20504632AB9D}">
      <dgm:prSet phldrT="[Text]" custT="1"/>
      <dgm:spPr/>
      <dgm:t>
        <a:bodyPr/>
        <a:lstStyle/>
        <a:p>
          <a:r>
            <a:rPr lang="tr-TR" sz="2400" dirty="0">
              <a:latin typeface="Times New Roman" panose="02020603050405020304" pitchFamily="18" charset="0"/>
              <a:cs typeface="Times New Roman" panose="02020603050405020304" pitchFamily="18" charset="0"/>
            </a:rPr>
            <a:t>Sağlık Programları Bölümü/ Anestezi Programı, Protez ve </a:t>
          </a:r>
          <a:r>
            <a:rPr lang="tr-TR" sz="2400" dirty="0" err="1">
              <a:latin typeface="Times New Roman" panose="02020603050405020304" pitchFamily="18" charset="0"/>
              <a:cs typeface="Times New Roman" panose="02020603050405020304" pitchFamily="18" charset="0"/>
            </a:rPr>
            <a:t>Ortez</a:t>
          </a:r>
          <a:r>
            <a:rPr lang="tr-TR" sz="2400" dirty="0">
              <a:latin typeface="Times New Roman" panose="02020603050405020304" pitchFamily="18" charset="0"/>
              <a:cs typeface="Times New Roman" panose="02020603050405020304" pitchFamily="18" charset="0"/>
            </a:rPr>
            <a:t> Programı</a:t>
          </a:r>
        </a:p>
      </dgm:t>
    </dgm:pt>
    <dgm:pt modelId="{7954932E-465F-4558-A094-1564EF5ACFBD}" type="parTrans" cxnId="{8885F0BB-6793-4FA2-ADBD-86147461A6A0}">
      <dgm:prSet/>
      <dgm:spPr/>
      <dgm:t>
        <a:bodyPr/>
        <a:lstStyle/>
        <a:p>
          <a:endParaRPr lang="tr-TR"/>
        </a:p>
      </dgm:t>
    </dgm:pt>
    <dgm:pt modelId="{A21791BD-AD16-4152-9120-BB00CB70E061}" type="sibTrans" cxnId="{8885F0BB-6793-4FA2-ADBD-86147461A6A0}">
      <dgm:prSet/>
      <dgm:spPr/>
      <dgm:t>
        <a:bodyPr/>
        <a:lstStyle/>
        <a:p>
          <a:endParaRPr lang="tr-TR"/>
        </a:p>
      </dgm:t>
    </dgm:pt>
    <dgm:pt modelId="{4667C24A-B6FA-42A5-8DCF-2946286A1EBB}">
      <dgm:prSet phldrT="[Text]" custT="1"/>
      <dgm:spPr/>
      <dgm:t>
        <a:bodyPr/>
        <a:lstStyle/>
        <a:p>
          <a:r>
            <a:rPr lang="tr-TR" sz="2400" dirty="0">
              <a:latin typeface="Times New Roman" panose="02020603050405020304" pitchFamily="18" charset="0"/>
              <a:cs typeface="Times New Roman" panose="02020603050405020304" pitchFamily="18" charset="0"/>
            </a:rPr>
            <a:t>Engelli Bakımı ve Rehabilitasyon Programı (Yeni Teklif Edilmiştir.)</a:t>
          </a:r>
        </a:p>
      </dgm:t>
    </dgm:pt>
    <dgm:pt modelId="{1B94802B-A8EA-4C65-94C5-9FCE42ACF982}" type="parTrans" cxnId="{4C08AF88-7960-48F4-BD07-002AD6AC4378}">
      <dgm:prSet/>
      <dgm:spPr/>
      <dgm:t>
        <a:bodyPr/>
        <a:lstStyle/>
        <a:p>
          <a:endParaRPr lang="tr-TR"/>
        </a:p>
      </dgm:t>
    </dgm:pt>
    <dgm:pt modelId="{984F8736-236D-4805-90D2-C886CA5D0A0B}" type="sibTrans" cxnId="{4C08AF88-7960-48F4-BD07-002AD6AC4378}">
      <dgm:prSet/>
      <dgm:spPr/>
      <dgm:t>
        <a:bodyPr/>
        <a:lstStyle/>
        <a:p>
          <a:endParaRPr lang="tr-TR"/>
        </a:p>
      </dgm:t>
    </dgm:pt>
    <dgm:pt modelId="{B630877E-A026-4B0A-B504-7DD287922F8F}" type="pres">
      <dgm:prSet presAssocID="{81E53F67-A82C-4153-91CC-DB953EE1ADE8}" presName="linear" presStyleCnt="0">
        <dgm:presLayoutVars>
          <dgm:dir/>
          <dgm:animLvl val="lvl"/>
          <dgm:resizeHandles val="exact"/>
        </dgm:presLayoutVars>
      </dgm:prSet>
      <dgm:spPr/>
      <dgm:t>
        <a:bodyPr/>
        <a:lstStyle/>
        <a:p>
          <a:endParaRPr lang="tr-TR"/>
        </a:p>
      </dgm:t>
    </dgm:pt>
    <dgm:pt modelId="{A7924D6B-A4C0-4079-8B4D-CCE4C254E35A}" type="pres">
      <dgm:prSet presAssocID="{C5843BB7-3AB6-4DCA-BA2B-D55383DCC535}" presName="parentLin" presStyleCnt="0"/>
      <dgm:spPr/>
    </dgm:pt>
    <dgm:pt modelId="{2D16D6C1-34D7-4182-A15F-27E35188CE88}" type="pres">
      <dgm:prSet presAssocID="{C5843BB7-3AB6-4DCA-BA2B-D55383DCC535}" presName="parentLeftMargin" presStyleLbl="node1" presStyleIdx="0" presStyleCnt="1"/>
      <dgm:spPr/>
      <dgm:t>
        <a:bodyPr/>
        <a:lstStyle/>
        <a:p>
          <a:endParaRPr lang="tr-TR"/>
        </a:p>
      </dgm:t>
    </dgm:pt>
    <dgm:pt modelId="{88770953-0D09-4C4C-A4C8-FE540DCAC999}" type="pres">
      <dgm:prSet presAssocID="{C5843BB7-3AB6-4DCA-BA2B-D55383DCC535}" presName="parentText" presStyleLbl="node1" presStyleIdx="0" presStyleCnt="1" custScaleX="109303" custScaleY="153347">
        <dgm:presLayoutVars>
          <dgm:chMax val="0"/>
          <dgm:bulletEnabled val="1"/>
        </dgm:presLayoutVars>
      </dgm:prSet>
      <dgm:spPr/>
      <dgm:t>
        <a:bodyPr/>
        <a:lstStyle/>
        <a:p>
          <a:endParaRPr lang="tr-TR"/>
        </a:p>
      </dgm:t>
    </dgm:pt>
    <dgm:pt modelId="{38C3AFA2-9F2C-493F-8740-348921192395}" type="pres">
      <dgm:prSet presAssocID="{C5843BB7-3AB6-4DCA-BA2B-D55383DCC535}" presName="negativeSpace" presStyleCnt="0"/>
      <dgm:spPr/>
    </dgm:pt>
    <dgm:pt modelId="{11B6E6A6-6A89-411E-A453-83E718BCC102}" type="pres">
      <dgm:prSet presAssocID="{C5843BB7-3AB6-4DCA-BA2B-D55383DCC535}" presName="childText" presStyleLbl="conFgAcc1" presStyleIdx="0" presStyleCnt="1" custScaleY="134470" custLinFactNeighborY="-12029">
        <dgm:presLayoutVars>
          <dgm:bulletEnabled val="1"/>
        </dgm:presLayoutVars>
      </dgm:prSet>
      <dgm:spPr/>
      <dgm:t>
        <a:bodyPr/>
        <a:lstStyle/>
        <a:p>
          <a:endParaRPr lang="tr-TR"/>
        </a:p>
      </dgm:t>
    </dgm:pt>
  </dgm:ptLst>
  <dgm:cxnLst>
    <dgm:cxn modelId="{A2303FE5-2929-44FE-AB12-96F2B47817A6}" srcId="{81E53F67-A82C-4153-91CC-DB953EE1ADE8}" destId="{C5843BB7-3AB6-4DCA-BA2B-D55383DCC535}" srcOrd="0" destOrd="0" parTransId="{CE594B8D-6981-4712-84DE-1D52E9502067}" sibTransId="{825F5A33-0EB9-4B31-B623-0A0A49A6CD48}"/>
    <dgm:cxn modelId="{1576CA91-4F31-468F-8722-1E7AD43B10C4}" type="presOf" srcId="{349EE816-E3D0-499A-A308-20504632AB9D}" destId="{11B6E6A6-6A89-411E-A453-83E718BCC102}" srcOrd="0" destOrd="0" presId="urn:microsoft.com/office/officeart/2005/8/layout/list1"/>
    <dgm:cxn modelId="{8885F0BB-6793-4FA2-ADBD-86147461A6A0}" srcId="{C5843BB7-3AB6-4DCA-BA2B-D55383DCC535}" destId="{349EE816-E3D0-499A-A308-20504632AB9D}" srcOrd="0" destOrd="0" parTransId="{7954932E-465F-4558-A094-1564EF5ACFBD}" sibTransId="{A21791BD-AD16-4152-9120-BB00CB70E061}"/>
    <dgm:cxn modelId="{CFDAAC66-20AD-49D5-88B5-14A2C75EDC2E}" type="presOf" srcId="{4667C24A-B6FA-42A5-8DCF-2946286A1EBB}" destId="{11B6E6A6-6A89-411E-A453-83E718BCC102}" srcOrd="0" destOrd="1" presId="urn:microsoft.com/office/officeart/2005/8/layout/list1"/>
    <dgm:cxn modelId="{E48B9680-945C-4596-B26E-F75F86DBC3C0}" type="presOf" srcId="{C5843BB7-3AB6-4DCA-BA2B-D55383DCC535}" destId="{88770953-0D09-4C4C-A4C8-FE540DCAC999}" srcOrd="1" destOrd="0" presId="urn:microsoft.com/office/officeart/2005/8/layout/list1"/>
    <dgm:cxn modelId="{342A27BA-B269-4263-B66C-ECD3CE0F9F91}" type="presOf" srcId="{81E53F67-A82C-4153-91CC-DB953EE1ADE8}" destId="{B630877E-A026-4B0A-B504-7DD287922F8F}" srcOrd="0" destOrd="0" presId="urn:microsoft.com/office/officeart/2005/8/layout/list1"/>
    <dgm:cxn modelId="{4C08AF88-7960-48F4-BD07-002AD6AC4378}" srcId="{C5843BB7-3AB6-4DCA-BA2B-D55383DCC535}" destId="{4667C24A-B6FA-42A5-8DCF-2946286A1EBB}" srcOrd="1" destOrd="0" parTransId="{1B94802B-A8EA-4C65-94C5-9FCE42ACF982}" sibTransId="{984F8736-236D-4805-90D2-C886CA5D0A0B}"/>
    <dgm:cxn modelId="{AE5C7F49-C750-4132-A98A-5CDCA5726F46}" type="presOf" srcId="{C5843BB7-3AB6-4DCA-BA2B-D55383DCC535}" destId="{2D16D6C1-34D7-4182-A15F-27E35188CE88}" srcOrd="0" destOrd="0" presId="urn:microsoft.com/office/officeart/2005/8/layout/list1"/>
    <dgm:cxn modelId="{86D4E9FB-9B5E-46A5-9BCB-125ADB992FF9}" type="presParOf" srcId="{B630877E-A026-4B0A-B504-7DD287922F8F}" destId="{A7924D6B-A4C0-4079-8B4D-CCE4C254E35A}" srcOrd="0" destOrd="0" presId="urn:microsoft.com/office/officeart/2005/8/layout/list1"/>
    <dgm:cxn modelId="{78D4A807-13F0-4258-A1B3-074603A1402F}" type="presParOf" srcId="{A7924D6B-A4C0-4079-8B4D-CCE4C254E35A}" destId="{2D16D6C1-34D7-4182-A15F-27E35188CE88}" srcOrd="0" destOrd="0" presId="urn:microsoft.com/office/officeart/2005/8/layout/list1"/>
    <dgm:cxn modelId="{E87AC154-96BE-48C3-8A32-C4AC5D073E26}" type="presParOf" srcId="{A7924D6B-A4C0-4079-8B4D-CCE4C254E35A}" destId="{88770953-0D09-4C4C-A4C8-FE540DCAC999}" srcOrd="1" destOrd="0" presId="urn:microsoft.com/office/officeart/2005/8/layout/list1"/>
    <dgm:cxn modelId="{6DBE6633-EC02-4240-B548-819B56D564D7}" type="presParOf" srcId="{B630877E-A026-4B0A-B504-7DD287922F8F}" destId="{38C3AFA2-9F2C-493F-8740-348921192395}" srcOrd="1" destOrd="0" presId="urn:microsoft.com/office/officeart/2005/8/layout/list1"/>
    <dgm:cxn modelId="{9AB3F520-277B-4752-8A3A-66630D053ECF}" type="presParOf" srcId="{B630877E-A026-4B0A-B504-7DD287922F8F}" destId="{11B6E6A6-6A89-411E-A453-83E718BCC102}"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151970C-5996-4B6D-9A6A-6ECE1F05B8C1}" type="doc">
      <dgm:prSet loTypeId="urn:microsoft.com/office/officeart/2008/layout/BendingPictureCaptionList" loCatId="picture" qsTypeId="urn:microsoft.com/office/officeart/2005/8/quickstyle/simple2" qsCatId="simple" csTypeId="urn:microsoft.com/office/officeart/2005/8/colors/colorful1" csCatId="colorful" phldr="1"/>
      <dgm:spPr/>
      <dgm:t>
        <a:bodyPr/>
        <a:lstStyle/>
        <a:p>
          <a:endParaRPr lang="tr-TR"/>
        </a:p>
      </dgm:t>
    </dgm:pt>
    <dgm:pt modelId="{75B4E295-9D45-4DEB-9715-F36F2D0F2ADA}">
      <dgm:prSet phldrT="[Text]"/>
      <dgm:spPr/>
      <dgm:t>
        <a:bodyPr/>
        <a:lstStyle/>
        <a:p>
          <a:r>
            <a:rPr lang="tr-TR" b="1" dirty="0">
              <a:solidFill>
                <a:schemeClr val="tx1"/>
              </a:solidFill>
            </a:rPr>
            <a:t>Salih ÇENGEL</a:t>
          </a:r>
        </a:p>
        <a:p>
          <a:r>
            <a:rPr lang="tr-TR" b="1" dirty="0">
              <a:solidFill>
                <a:schemeClr val="tx1"/>
              </a:solidFill>
            </a:rPr>
            <a:t>Dr. Öğr. Üyesi</a:t>
          </a:r>
        </a:p>
        <a:p>
          <a:r>
            <a:rPr lang="tr-TR" b="1" dirty="0">
              <a:solidFill>
                <a:schemeClr val="tx1"/>
              </a:solidFill>
            </a:rPr>
            <a:t>TDS</a:t>
          </a:r>
        </a:p>
      </dgm:t>
    </dgm:pt>
    <dgm:pt modelId="{9FAB7F3C-89A4-4A86-A6E8-7FB6CAD19881}" type="parTrans" cxnId="{B0EFE314-ACE1-4895-AADC-9DD361722B66}">
      <dgm:prSet/>
      <dgm:spPr/>
      <dgm:t>
        <a:bodyPr/>
        <a:lstStyle/>
        <a:p>
          <a:endParaRPr lang="tr-TR"/>
        </a:p>
      </dgm:t>
    </dgm:pt>
    <dgm:pt modelId="{3B674590-5F9F-4232-B03E-BC4F078C58CA}" type="sibTrans" cxnId="{B0EFE314-ACE1-4895-AADC-9DD361722B66}">
      <dgm:prSet/>
      <dgm:spPr/>
      <dgm:t>
        <a:bodyPr/>
        <a:lstStyle/>
        <a:p>
          <a:endParaRPr lang="tr-TR"/>
        </a:p>
      </dgm:t>
    </dgm:pt>
    <dgm:pt modelId="{597BC53E-B62C-48D8-9926-3DA5C1B2E21F}">
      <dgm:prSet phldrT="[Text]"/>
      <dgm:spPr/>
      <dgm:t>
        <a:bodyPr/>
        <a:lstStyle/>
        <a:p>
          <a:r>
            <a:rPr lang="tr-TR" b="1" dirty="0">
              <a:solidFill>
                <a:schemeClr val="tx1"/>
              </a:solidFill>
            </a:rPr>
            <a:t>Sabri TOĞLUK</a:t>
          </a:r>
        </a:p>
        <a:p>
          <a:r>
            <a:rPr lang="tr-TR" b="1" dirty="0">
              <a:solidFill>
                <a:schemeClr val="tx1"/>
              </a:solidFill>
            </a:rPr>
            <a:t>Dr. Öğr. Üyesi</a:t>
          </a:r>
        </a:p>
        <a:p>
          <a:r>
            <a:rPr lang="tr-TR" b="1" dirty="0">
              <a:solidFill>
                <a:schemeClr val="tx1"/>
              </a:solidFill>
            </a:rPr>
            <a:t>DİYALİZ</a:t>
          </a:r>
        </a:p>
      </dgm:t>
    </dgm:pt>
    <dgm:pt modelId="{95978A7C-117C-4C45-A6BC-DB0BD3D8784D}" type="parTrans" cxnId="{E528A874-2F97-491F-9227-AB0168154ECD}">
      <dgm:prSet/>
      <dgm:spPr/>
      <dgm:t>
        <a:bodyPr/>
        <a:lstStyle/>
        <a:p>
          <a:endParaRPr lang="tr-TR"/>
        </a:p>
      </dgm:t>
    </dgm:pt>
    <dgm:pt modelId="{5DFE2AC5-B7A1-4F48-AD9F-73EC2ED42CB8}" type="sibTrans" cxnId="{E528A874-2F97-491F-9227-AB0168154ECD}">
      <dgm:prSet/>
      <dgm:spPr/>
      <dgm:t>
        <a:bodyPr/>
        <a:lstStyle/>
        <a:p>
          <a:endParaRPr lang="tr-TR"/>
        </a:p>
      </dgm:t>
    </dgm:pt>
    <dgm:pt modelId="{C04E5FF0-B3F1-4E1D-A48F-E01874C99810}">
      <dgm:prSet phldrT="[Text]"/>
      <dgm:spPr/>
      <dgm:t>
        <a:bodyPr/>
        <a:lstStyle/>
        <a:p>
          <a:r>
            <a:rPr lang="tr-TR" b="1" dirty="0">
              <a:solidFill>
                <a:schemeClr val="tx1"/>
              </a:solidFill>
            </a:rPr>
            <a:t>Büşra Ceren DEMİREL YILDIZ</a:t>
          </a:r>
        </a:p>
        <a:p>
          <a:r>
            <a:rPr lang="tr-TR" b="1" dirty="0">
              <a:solidFill>
                <a:schemeClr val="tx1"/>
              </a:solidFill>
            </a:rPr>
            <a:t>Dr. Öğr. Üyesi</a:t>
          </a:r>
        </a:p>
        <a:p>
          <a:r>
            <a:rPr lang="tr-TR" b="1" dirty="0">
              <a:solidFill>
                <a:schemeClr val="tx1"/>
              </a:solidFill>
            </a:rPr>
            <a:t>DİYALİZ</a:t>
          </a:r>
        </a:p>
      </dgm:t>
    </dgm:pt>
    <dgm:pt modelId="{03BCEC6A-74E9-4E66-AF95-F23676CC0DD3}" type="parTrans" cxnId="{AA9361E1-1774-4EF2-8392-A2DBF4C33C75}">
      <dgm:prSet/>
      <dgm:spPr/>
      <dgm:t>
        <a:bodyPr/>
        <a:lstStyle/>
        <a:p>
          <a:endParaRPr lang="tr-TR"/>
        </a:p>
      </dgm:t>
    </dgm:pt>
    <dgm:pt modelId="{3D552F36-FE68-492E-9599-612ABDDB7FE8}" type="sibTrans" cxnId="{AA9361E1-1774-4EF2-8392-A2DBF4C33C75}">
      <dgm:prSet/>
      <dgm:spPr/>
      <dgm:t>
        <a:bodyPr/>
        <a:lstStyle/>
        <a:p>
          <a:endParaRPr lang="tr-TR"/>
        </a:p>
      </dgm:t>
    </dgm:pt>
    <dgm:pt modelId="{96C14D2D-F11F-45D7-98EB-1D4CB6D0F5A5}" type="pres">
      <dgm:prSet presAssocID="{2151970C-5996-4B6D-9A6A-6ECE1F05B8C1}" presName="Name0" presStyleCnt="0">
        <dgm:presLayoutVars>
          <dgm:dir/>
          <dgm:resizeHandles val="exact"/>
        </dgm:presLayoutVars>
      </dgm:prSet>
      <dgm:spPr/>
      <dgm:t>
        <a:bodyPr/>
        <a:lstStyle/>
        <a:p>
          <a:endParaRPr lang="tr-TR"/>
        </a:p>
      </dgm:t>
    </dgm:pt>
    <dgm:pt modelId="{527A8137-3714-49B2-B74D-0C3E86AD56E5}" type="pres">
      <dgm:prSet presAssocID="{75B4E295-9D45-4DEB-9715-F36F2D0F2ADA}" presName="composite" presStyleCnt="0"/>
      <dgm:spPr/>
    </dgm:pt>
    <dgm:pt modelId="{D2CCF633-32A6-42EF-9984-30696FA37FA1}" type="pres">
      <dgm:prSet presAssocID="{75B4E295-9D45-4DEB-9715-F36F2D0F2ADA}" presName="rect1" presStyleLbl="bgImgPlace1" presStyleIdx="0" presStyleCnt="3" custScaleX="89000" custScaleY="76437"/>
      <dgm:spPr>
        <a:blipFill rotWithShape="1">
          <a:blip xmlns:r="http://schemas.openxmlformats.org/officeDocument/2006/relationships" r:embed="rId1"/>
          <a:stretch>
            <a:fillRect/>
          </a:stretch>
        </a:blipFill>
      </dgm:spPr>
    </dgm:pt>
    <dgm:pt modelId="{B7F1FD56-4778-421B-8151-7A6B68172AC3}" type="pres">
      <dgm:prSet presAssocID="{75B4E295-9D45-4DEB-9715-F36F2D0F2ADA}" presName="wedgeRectCallout1" presStyleLbl="node1" presStyleIdx="0" presStyleCnt="3">
        <dgm:presLayoutVars>
          <dgm:bulletEnabled val="1"/>
        </dgm:presLayoutVars>
      </dgm:prSet>
      <dgm:spPr/>
      <dgm:t>
        <a:bodyPr/>
        <a:lstStyle/>
        <a:p>
          <a:endParaRPr lang="tr-TR"/>
        </a:p>
      </dgm:t>
    </dgm:pt>
    <dgm:pt modelId="{5150718F-EC75-4BC0-8877-A8EFB91264EF}" type="pres">
      <dgm:prSet presAssocID="{3B674590-5F9F-4232-B03E-BC4F078C58CA}" presName="sibTrans" presStyleCnt="0"/>
      <dgm:spPr/>
    </dgm:pt>
    <dgm:pt modelId="{9CA72BD5-435D-4C27-8D4A-5D7469C49FE2}" type="pres">
      <dgm:prSet presAssocID="{597BC53E-B62C-48D8-9926-3DA5C1B2E21F}" presName="composite" presStyleCnt="0"/>
      <dgm:spPr/>
    </dgm:pt>
    <dgm:pt modelId="{B1FB18D2-249D-47F6-9721-42A693E9B7A7}" type="pres">
      <dgm:prSet presAssocID="{597BC53E-B62C-48D8-9926-3DA5C1B2E21F}" presName="rect1" presStyleLbl="bgImgPlace1" presStyleIdx="1" presStyleCnt="3" custScaleY="83626" custLinFactNeighborY="936"/>
      <dgm:spPr>
        <a:blipFill rotWithShape="1">
          <a:blip xmlns:r="http://schemas.openxmlformats.org/officeDocument/2006/relationships" r:embed="rId2"/>
          <a:stretch>
            <a:fillRect/>
          </a:stretch>
        </a:blipFill>
      </dgm:spPr>
    </dgm:pt>
    <dgm:pt modelId="{8B30AB03-7B0A-4E1A-B87B-C621A6EF5C9A}" type="pres">
      <dgm:prSet presAssocID="{597BC53E-B62C-48D8-9926-3DA5C1B2E21F}" presName="wedgeRectCallout1" presStyleLbl="node1" presStyleIdx="1" presStyleCnt="3" custLinFactNeighborX="-1821" custLinFactNeighborY="-2895">
        <dgm:presLayoutVars>
          <dgm:bulletEnabled val="1"/>
        </dgm:presLayoutVars>
      </dgm:prSet>
      <dgm:spPr/>
      <dgm:t>
        <a:bodyPr/>
        <a:lstStyle/>
        <a:p>
          <a:endParaRPr lang="tr-TR"/>
        </a:p>
      </dgm:t>
    </dgm:pt>
    <dgm:pt modelId="{BF2807E4-B9F0-4B2B-BB71-2F4B0A9F139B}" type="pres">
      <dgm:prSet presAssocID="{5DFE2AC5-B7A1-4F48-AD9F-73EC2ED42CB8}" presName="sibTrans" presStyleCnt="0"/>
      <dgm:spPr/>
    </dgm:pt>
    <dgm:pt modelId="{4FF7157D-15CE-4311-9F62-27B951ABC1E1}" type="pres">
      <dgm:prSet presAssocID="{C04E5FF0-B3F1-4E1D-A48F-E01874C99810}" presName="composite" presStyleCnt="0"/>
      <dgm:spPr/>
    </dgm:pt>
    <dgm:pt modelId="{35D30CA4-8585-4B5F-A3EF-53915DA1AB3F}" type="pres">
      <dgm:prSet presAssocID="{C04E5FF0-B3F1-4E1D-A48F-E01874C99810}" presName="rect1" presStyleLbl="bgImgPlace1" presStyleIdx="2" presStyleCnt="3" custScaleY="85240"/>
      <dgm:spPr>
        <a:blipFill rotWithShape="1">
          <a:blip xmlns:r="http://schemas.openxmlformats.org/officeDocument/2006/relationships" r:embed="rId3"/>
          <a:stretch>
            <a:fillRect/>
          </a:stretch>
        </a:blipFill>
      </dgm:spPr>
    </dgm:pt>
    <dgm:pt modelId="{5C329994-F5A2-4C6C-8AE3-1011DA030050}" type="pres">
      <dgm:prSet presAssocID="{C04E5FF0-B3F1-4E1D-A48F-E01874C99810}" presName="wedgeRectCallout1" presStyleLbl="node1" presStyleIdx="2" presStyleCnt="3">
        <dgm:presLayoutVars>
          <dgm:bulletEnabled val="1"/>
        </dgm:presLayoutVars>
      </dgm:prSet>
      <dgm:spPr/>
      <dgm:t>
        <a:bodyPr/>
        <a:lstStyle/>
        <a:p>
          <a:endParaRPr lang="tr-TR"/>
        </a:p>
      </dgm:t>
    </dgm:pt>
  </dgm:ptLst>
  <dgm:cxnLst>
    <dgm:cxn modelId="{E528A874-2F97-491F-9227-AB0168154ECD}" srcId="{2151970C-5996-4B6D-9A6A-6ECE1F05B8C1}" destId="{597BC53E-B62C-48D8-9926-3DA5C1B2E21F}" srcOrd="1" destOrd="0" parTransId="{95978A7C-117C-4C45-A6BC-DB0BD3D8784D}" sibTransId="{5DFE2AC5-B7A1-4F48-AD9F-73EC2ED42CB8}"/>
    <dgm:cxn modelId="{D29204D6-12B7-4E31-BF36-06EFEFBA1255}" type="presOf" srcId="{C04E5FF0-B3F1-4E1D-A48F-E01874C99810}" destId="{5C329994-F5A2-4C6C-8AE3-1011DA030050}" srcOrd="0" destOrd="0" presId="urn:microsoft.com/office/officeart/2008/layout/BendingPictureCaptionList"/>
    <dgm:cxn modelId="{B0EFE314-ACE1-4895-AADC-9DD361722B66}" srcId="{2151970C-5996-4B6D-9A6A-6ECE1F05B8C1}" destId="{75B4E295-9D45-4DEB-9715-F36F2D0F2ADA}" srcOrd="0" destOrd="0" parTransId="{9FAB7F3C-89A4-4A86-A6E8-7FB6CAD19881}" sibTransId="{3B674590-5F9F-4232-B03E-BC4F078C58CA}"/>
    <dgm:cxn modelId="{B8786C98-064D-4ED2-A0C9-7EDD90E55973}" type="presOf" srcId="{597BC53E-B62C-48D8-9926-3DA5C1B2E21F}" destId="{8B30AB03-7B0A-4E1A-B87B-C621A6EF5C9A}" srcOrd="0" destOrd="0" presId="urn:microsoft.com/office/officeart/2008/layout/BendingPictureCaptionList"/>
    <dgm:cxn modelId="{A6D23CFB-63F3-46A7-A59F-2D01EE09E7B0}" type="presOf" srcId="{2151970C-5996-4B6D-9A6A-6ECE1F05B8C1}" destId="{96C14D2D-F11F-45D7-98EB-1D4CB6D0F5A5}" srcOrd="0" destOrd="0" presId="urn:microsoft.com/office/officeart/2008/layout/BendingPictureCaptionList"/>
    <dgm:cxn modelId="{AA9361E1-1774-4EF2-8392-A2DBF4C33C75}" srcId="{2151970C-5996-4B6D-9A6A-6ECE1F05B8C1}" destId="{C04E5FF0-B3F1-4E1D-A48F-E01874C99810}" srcOrd="2" destOrd="0" parTransId="{03BCEC6A-74E9-4E66-AF95-F23676CC0DD3}" sibTransId="{3D552F36-FE68-492E-9599-612ABDDB7FE8}"/>
    <dgm:cxn modelId="{1DF106B4-EFE1-4508-9482-6E6ED6F3A00E}" type="presOf" srcId="{75B4E295-9D45-4DEB-9715-F36F2D0F2ADA}" destId="{B7F1FD56-4778-421B-8151-7A6B68172AC3}" srcOrd="0" destOrd="0" presId="urn:microsoft.com/office/officeart/2008/layout/BendingPictureCaptionList"/>
    <dgm:cxn modelId="{2ECB74BA-6EB2-4D03-9C22-4343BC9E67CA}" type="presParOf" srcId="{96C14D2D-F11F-45D7-98EB-1D4CB6D0F5A5}" destId="{527A8137-3714-49B2-B74D-0C3E86AD56E5}" srcOrd="0" destOrd="0" presId="urn:microsoft.com/office/officeart/2008/layout/BendingPictureCaptionList"/>
    <dgm:cxn modelId="{3763FA42-3A43-4611-BB1E-22CA782D85F8}" type="presParOf" srcId="{527A8137-3714-49B2-B74D-0C3E86AD56E5}" destId="{D2CCF633-32A6-42EF-9984-30696FA37FA1}" srcOrd="0" destOrd="0" presId="urn:microsoft.com/office/officeart/2008/layout/BendingPictureCaptionList"/>
    <dgm:cxn modelId="{3F150657-965E-4213-BE09-32110173130D}" type="presParOf" srcId="{527A8137-3714-49B2-B74D-0C3E86AD56E5}" destId="{B7F1FD56-4778-421B-8151-7A6B68172AC3}" srcOrd="1" destOrd="0" presId="urn:microsoft.com/office/officeart/2008/layout/BendingPictureCaptionList"/>
    <dgm:cxn modelId="{19EE599B-D9F3-4E7E-A2DD-677C00C7899F}" type="presParOf" srcId="{96C14D2D-F11F-45D7-98EB-1D4CB6D0F5A5}" destId="{5150718F-EC75-4BC0-8877-A8EFB91264EF}" srcOrd="1" destOrd="0" presId="urn:microsoft.com/office/officeart/2008/layout/BendingPictureCaptionList"/>
    <dgm:cxn modelId="{C866EC54-CD66-45CC-B876-8B0C435CDA22}" type="presParOf" srcId="{96C14D2D-F11F-45D7-98EB-1D4CB6D0F5A5}" destId="{9CA72BD5-435D-4C27-8D4A-5D7469C49FE2}" srcOrd="2" destOrd="0" presId="urn:microsoft.com/office/officeart/2008/layout/BendingPictureCaptionList"/>
    <dgm:cxn modelId="{CBB594BF-EB63-46BA-9107-D9460F5954EE}" type="presParOf" srcId="{9CA72BD5-435D-4C27-8D4A-5D7469C49FE2}" destId="{B1FB18D2-249D-47F6-9721-42A693E9B7A7}" srcOrd="0" destOrd="0" presId="urn:microsoft.com/office/officeart/2008/layout/BendingPictureCaptionList"/>
    <dgm:cxn modelId="{44BF2302-370D-47A1-8893-E630CA234CFE}" type="presParOf" srcId="{9CA72BD5-435D-4C27-8D4A-5D7469C49FE2}" destId="{8B30AB03-7B0A-4E1A-B87B-C621A6EF5C9A}" srcOrd="1" destOrd="0" presId="urn:microsoft.com/office/officeart/2008/layout/BendingPictureCaptionList"/>
    <dgm:cxn modelId="{9F26D27E-820E-4226-A178-2DDB2097A898}" type="presParOf" srcId="{96C14D2D-F11F-45D7-98EB-1D4CB6D0F5A5}" destId="{BF2807E4-B9F0-4B2B-BB71-2F4B0A9F139B}" srcOrd="3" destOrd="0" presId="urn:microsoft.com/office/officeart/2008/layout/BendingPictureCaptionList"/>
    <dgm:cxn modelId="{EC0A569B-488A-4965-83E7-D757B9F3355C}" type="presParOf" srcId="{96C14D2D-F11F-45D7-98EB-1D4CB6D0F5A5}" destId="{4FF7157D-15CE-4311-9F62-27B951ABC1E1}" srcOrd="4" destOrd="0" presId="urn:microsoft.com/office/officeart/2008/layout/BendingPictureCaptionList"/>
    <dgm:cxn modelId="{575DDDC4-93E1-4037-9B22-E77E84F9A429}" type="presParOf" srcId="{4FF7157D-15CE-4311-9F62-27B951ABC1E1}" destId="{35D30CA4-8585-4B5F-A3EF-53915DA1AB3F}" srcOrd="0" destOrd="0" presId="urn:microsoft.com/office/officeart/2008/layout/BendingPictureCaptionList"/>
    <dgm:cxn modelId="{837B2C78-E03F-4FB5-B5A6-1DEA12DC1189}" type="presParOf" srcId="{4FF7157D-15CE-4311-9F62-27B951ABC1E1}" destId="{5C329994-F5A2-4C6C-8AE3-1011DA030050}" srcOrd="1" destOrd="0" presId="urn:microsoft.com/office/officeart/2008/layout/BendingPictureCa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6A867A-7466-4AB6-8519-972390FF5887}">
      <dsp:nvSpPr>
        <dsp:cNvPr id="0" name=""/>
        <dsp:cNvSpPr/>
      </dsp:nvSpPr>
      <dsp:spPr>
        <a:xfrm>
          <a:off x="0" y="196920"/>
          <a:ext cx="10515600" cy="2888285"/>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312420" rIns="816127" bIns="170688" numCol="1" spcCol="1270" anchor="t" anchorCtr="0">
          <a:noAutofit/>
        </a:bodyPr>
        <a:lstStyle/>
        <a:p>
          <a:pPr marL="228600" lvl="1" indent="-228600" algn="l" defTabSz="1066800">
            <a:lnSpc>
              <a:spcPct val="90000"/>
            </a:lnSpc>
            <a:spcBef>
              <a:spcPct val="0"/>
            </a:spcBef>
            <a:spcAft>
              <a:spcPct val="15000"/>
            </a:spcAft>
            <a:buChar char="••"/>
          </a:pPr>
          <a:r>
            <a:rPr lang="tr-TR" sz="2400" kern="1200" dirty="0">
              <a:latin typeface="Times New Roman" panose="02020603050405020304" pitchFamily="18" charset="0"/>
              <a:cs typeface="Times New Roman" panose="02020603050405020304" pitchFamily="18" charset="0"/>
            </a:rPr>
            <a:t>Tıbbi Hizmetler ve Teknikler Bölümü</a:t>
          </a:r>
        </a:p>
        <a:p>
          <a:pPr marL="228600" lvl="1" indent="-228600" algn="l" defTabSz="1066800">
            <a:lnSpc>
              <a:spcPct val="90000"/>
            </a:lnSpc>
            <a:spcBef>
              <a:spcPct val="0"/>
            </a:spcBef>
            <a:spcAft>
              <a:spcPct val="15000"/>
            </a:spcAft>
            <a:buChar char="••"/>
          </a:pPr>
          <a:r>
            <a:rPr lang="tr-TR" sz="2400" kern="1200" dirty="0">
              <a:latin typeface="Times New Roman" panose="02020603050405020304" pitchFamily="18" charset="0"/>
              <a:cs typeface="Times New Roman" panose="02020603050405020304" pitchFamily="18" charset="0"/>
            </a:rPr>
            <a:t>Diyaliz, İlk ve Acil Yardım, Tıbbi Görüntüleme Tek. Tıbbi Laboratuvar Tek. Tıbbi Dokümantasyon ve Sekreterlik Programı</a:t>
          </a:r>
        </a:p>
        <a:p>
          <a:pPr marL="228600" lvl="1" indent="-228600" algn="l" defTabSz="1066800">
            <a:lnSpc>
              <a:spcPct val="90000"/>
            </a:lnSpc>
            <a:spcBef>
              <a:spcPct val="0"/>
            </a:spcBef>
            <a:spcAft>
              <a:spcPct val="15000"/>
            </a:spcAft>
            <a:buChar char="••"/>
          </a:pPr>
          <a:r>
            <a:rPr lang="tr-TR" sz="2400" kern="1200" dirty="0">
              <a:latin typeface="Times New Roman" panose="02020603050405020304" pitchFamily="18" charset="0"/>
              <a:cs typeface="Times New Roman" panose="02020603050405020304" pitchFamily="18" charset="0"/>
            </a:rPr>
            <a:t>Terapi ve Rehabilitasyon Bölümü</a:t>
          </a:r>
        </a:p>
        <a:p>
          <a:pPr marL="228600" lvl="1" indent="-228600" algn="l" defTabSz="1066800">
            <a:lnSpc>
              <a:spcPct val="90000"/>
            </a:lnSpc>
            <a:spcBef>
              <a:spcPct val="0"/>
            </a:spcBef>
            <a:spcAft>
              <a:spcPct val="15000"/>
            </a:spcAft>
            <a:buChar char="••"/>
          </a:pPr>
          <a:r>
            <a:rPr lang="tr-TR" sz="2400" kern="1200" dirty="0">
              <a:latin typeface="Times New Roman" panose="02020603050405020304" pitchFamily="18" charset="0"/>
              <a:cs typeface="Times New Roman" panose="02020603050405020304" pitchFamily="18" charset="0"/>
            </a:rPr>
            <a:t>Fizyoterapi Programı</a:t>
          </a:r>
        </a:p>
      </dsp:txBody>
      <dsp:txXfrm>
        <a:off x="0" y="196920"/>
        <a:ext cx="10515600" cy="2888285"/>
      </dsp:txXfrm>
    </dsp:sp>
    <dsp:sp modelId="{5B899DC4-6C6D-4F62-8361-C81B63696B9F}">
      <dsp:nvSpPr>
        <dsp:cNvPr id="0" name=""/>
        <dsp:cNvSpPr/>
      </dsp:nvSpPr>
      <dsp:spPr>
        <a:xfrm>
          <a:off x="525780" y="11838"/>
          <a:ext cx="7360920" cy="4428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666750">
            <a:lnSpc>
              <a:spcPct val="90000"/>
            </a:lnSpc>
            <a:spcBef>
              <a:spcPct val="0"/>
            </a:spcBef>
            <a:spcAft>
              <a:spcPct val="35000"/>
            </a:spcAft>
          </a:pPr>
          <a:r>
            <a:rPr lang="tr-TR" sz="1500" kern="1200" dirty="0"/>
            <a:t>Aktif (öğrenci alımına açık) olanlar</a:t>
          </a:r>
        </a:p>
      </dsp:txBody>
      <dsp:txXfrm>
        <a:off x="547396" y="33454"/>
        <a:ext cx="7317688" cy="399568"/>
      </dsp:txXfrm>
    </dsp:sp>
    <dsp:sp modelId="{11B6E6A6-6A89-411E-A453-83E718BCC102}">
      <dsp:nvSpPr>
        <dsp:cNvPr id="0" name=""/>
        <dsp:cNvSpPr/>
      </dsp:nvSpPr>
      <dsp:spPr>
        <a:xfrm>
          <a:off x="0" y="3397291"/>
          <a:ext cx="10515600" cy="1252125"/>
        </a:xfrm>
        <a:prstGeom prst="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312420" rIns="816127" bIns="128016" numCol="1" spcCol="1270" anchor="t" anchorCtr="0">
          <a:noAutofit/>
        </a:bodyPr>
        <a:lstStyle/>
        <a:p>
          <a:pPr marL="171450" lvl="1" indent="-171450" algn="l" defTabSz="800100">
            <a:lnSpc>
              <a:spcPct val="90000"/>
            </a:lnSpc>
            <a:spcBef>
              <a:spcPct val="0"/>
            </a:spcBef>
            <a:spcAft>
              <a:spcPct val="15000"/>
            </a:spcAft>
            <a:buChar char="••"/>
          </a:pPr>
          <a:r>
            <a:rPr lang="tr-TR" sz="1800" kern="1200" dirty="0">
              <a:latin typeface="Times New Roman" panose="02020603050405020304" pitchFamily="18" charset="0"/>
              <a:cs typeface="Times New Roman" panose="02020603050405020304" pitchFamily="18" charset="0"/>
            </a:rPr>
            <a:t>Dişçilik Hizmetleri Bölümü/Diş Protez Teknoloji Programı</a:t>
          </a:r>
        </a:p>
        <a:p>
          <a:pPr marL="171450" lvl="1" indent="-171450" algn="l" defTabSz="800100">
            <a:lnSpc>
              <a:spcPct val="90000"/>
            </a:lnSpc>
            <a:spcBef>
              <a:spcPct val="0"/>
            </a:spcBef>
            <a:spcAft>
              <a:spcPct val="15000"/>
            </a:spcAft>
            <a:buChar char="••"/>
          </a:pPr>
          <a:r>
            <a:rPr lang="tr-TR" sz="1800" kern="1200" dirty="0">
              <a:latin typeface="Times New Roman" panose="02020603050405020304" pitchFamily="18" charset="0"/>
              <a:cs typeface="Times New Roman" panose="02020603050405020304" pitchFamily="18" charset="0"/>
            </a:rPr>
            <a:t>Eczane Hizmetleri Bölümü/ Eczane Hizmetleri Programı</a:t>
          </a:r>
        </a:p>
        <a:p>
          <a:pPr marL="171450" lvl="1" indent="-171450" algn="l" defTabSz="800100">
            <a:lnSpc>
              <a:spcPct val="90000"/>
            </a:lnSpc>
            <a:spcBef>
              <a:spcPct val="0"/>
            </a:spcBef>
            <a:spcAft>
              <a:spcPct val="15000"/>
            </a:spcAft>
            <a:buChar char="••"/>
          </a:pPr>
          <a:r>
            <a:rPr lang="tr-TR" sz="1800" kern="1200" dirty="0">
              <a:latin typeface="Times New Roman" panose="02020603050405020304" pitchFamily="18" charset="0"/>
              <a:cs typeface="Times New Roman" panose="02020603050405020304" pitchFamily="18" charset="0"/>
            </a:rPr>
            <a:t>Sağlık Bakım Hizmetleri Bölümü/Yaşlı Bakım programı</a:t>
          </a:r>
        </a:p>
      </dsp:txBody>
      <dsp:txXfrm>
        <a:off x="0" y="3397291"/>
        <a:ext cx="10515600" cy="1252125"/>
      </dsp:txXfrm>
    </dsp:sp>
    <dsp:sp modelId="{88770953-0D09-4C4C-A4C8-FE540DCAC999}">
      <dsp:nvSpPr>
        <dsp:cNvPr id="0" name=""/>
        <dsp:cNvSpPr/>
      </dsp:nvSpPr>
      <dsp:spPr>
        <a:xfrm>
          <a:off x="525780" y="3202523"/>
          <a:ext cx="7360920" cy="44280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666750">
            <a:lnSpc>
              <a:spcPct val="90000"/>
            </a:lnSpc>
            <a:spcBef>
              <a:spcPct val="0"/>
            </a:spcBef>
            <a:spcAft>
              <a:spcPct val="35000"/>
            </a:spcAft>
          </a:pPr>
          <a:r>
            <a:rPr lang="tr-TR" sz="1500" kern="1200" dirty="0"/>
            <a:t>Pasif (öğrenci alımına kapalı) olanlar</a:t>
          </a:r>
        </a:p>
      </dsp:txBody>
      <dsp:txXfrm>
        <a:off x="547396" y="3224139"/>
        <a:ext cx="7317688" cy="3995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B6E6A6-6A89-411E-A453-83E718BCC102}">
      <dsp:nvSpPr>
        <dsp:cNvPr id="0" name=""/>
        <dsp:cNvSpPr/>
      </dsp:nvSpPr>
      <dsp:spPr>
        <a:xfrm>
          <a:off x="0" y="1533014"/>
          <a:ext cx="10515600" cy="2592312"/>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749808" rIns="816127" bIns="170688" numCol="1" spcCol="1270" anchor="t" anchorCtr="0">
          <a:noAutofit/>
        </a:bodyPr>
        <a:lstStyle/>
        <a:p>
          <a:pPr marL="228600" lvl="1" indent="-228600" algn="l" defTabSz="1066800">
            <a:lnSpc>
              <a:spcPct val="90000"/>
            </a:lnSpc>
            <a:spcBef>
              <a:spcPct val="0"/>
            </a:spcBef>
            <a:spcAft>
              <a:spcPct val="15000"/>
            </a:spcAft>
            <a:buChar char="••"/>
          </a:pPr>
          <a:r>
            <a:rPr lang="tr-TR" sz="2400" kern="1200" dirty="0">
              <a:latin typeface="Times New Roman" panose="02020603050405020304" pitchFamily="18" charset="0"/>
              <a:cs typeface="Times New Roman" panose="02020603050405020304" pitchFamily="18" charset="0"/>
            </a:rPr>
            <a:t>Sağlık Programları Bölümü/ Anestezi Programı, Protez ve </a:t>
          </a:r>
          <a:r>
            <a:rPr lang="tr-TR" sz="2400" kern="1200" dirty="0" err="1">
              <a:latin typeface="Times New Roman" panose="02020603050405020304" pitchFamily="18" charset="0"/>
              <a:cs typeface="Times New Roman" panose="02020603050405020304" pitchFamily="18" charset="0"/>
            </a:rPr>
            <a:t>Ortez</a:t>
          </a:r>
          <a:r>
            <a:rPr lang="tr-TR" sz="2400" kern="1200" dirty="0">
              <a:latin typeface="Times New Roman" panose="02020603050405020304" pitchFamily="18" charset="0"/>
              <a:cs typeface="Times New Roman" panose="02020603050405020304" pitchFamily="18" charset="0"/>
            </a:rPr>
            <a:t> Programı</a:t>
          </a:r>
        </a:p>
        <a:p>
          <a:pPr marL="228600" lvl="1" indent="-228600" algn="l" defTabSz="1066800">
            <a:lnSpc>
              <a:spcPct val="90000"/>
            </a:lnSpc>
            <a:spcBef>
              <a:spcPct val="0"/>
            </a:spcBef>
            <a:spcAft>
              <a:spcPct val="15000"/>
            </a:spcAft>
            <a:buChar char="••"/>
          </a:pPr>
          <a:r>
            <a:rPr lang="tr-TR" sz="2400" kern="1200" dirty="0">
              <a:latin typeface="Times New Roman" panose="02020603050405020304" pitchFamily="18" charset="0"/>
              <a:cs typeface="Times New Roman" panose="02020603050405020304" pitchFamily="18" charset="0"/>
            </a:rPr>
            <a:t>Engelli Bakımı ve Rehabilitasyon Programı (Yeni Teklif Edilmiştir.)</a:t>
          </a:r>
        </a:p>
      </dsp:txBody>
      <dsp:txXfrm>
        <a:off x="0" y="1533014"/>
        <a:ext cx="10515600" cy="2592312"/>
      </dsp:txXfrm>
    </dsp:sp>
    <dsp:sp modelId="{88770953-0D09-4C4C-A4C8-FE540DCAC999}">
      <dsp:nvSpPr>
        <dsp:cNvPr id="0" name=""/>
        <dsp:cNvSpPr/>
      </dsp:nvSpPr>
      <dsp:spPr>
        <a:xfrm>
          <a:off x="525780" y="498642"/>
          <a:ext cx="8045706" cy="162964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1600200">
            <a:lnSpc>
              <a:spcPct val="90000"/>
            </a:lnSpc>
            <a:spcBef>
              <a:spcPct val="0"/>
            </a:spcBef>
            <a:spcAft>
              <a:spcPct val="35000"/>
            </a:spcAft>
          </a:pPr>
          <a:r>
            <a:rPr lang="tr-TR" sz="3600" kern="1200" dirty="0"/>
            <a:t>Pasif (öğrenci alımına kapalı) olanlar</a:t>
          </a:r>
        </a:p>
      </dsp:txBody>
      <dsp:txXfrm>
        <a:off x="605333" y="578195"/>
        <a:ext cx="7886600" cy="14705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CCF633-32A6-42EF-9984-30696FA37FA1}">
      <dsp:nvSpPr>
        <dsp:cNvPr id="0" name=""/>
        <dsp:cNvSpPr/>
      </dsp:nvSpPr>
      <dsp:spPr>
        <a:xfrm>
          <a:off x="2885" y="822041"/>
          <a:ext cx="2990881" cy="2054957"/>
        </a:xfrm>
        <a:prstGeom prst="rect">
          <a:avLst/>
        </a:prstGeom>
        <a:blipFill rotWithShape="1">
          <a:blip xmlns:r="http://schemas.openxmlformats.org/officeDocument/2006/relationships" r:embed="rId1"/>
          <a:stretch>
            <a:fillRect/>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B7F1FD56-4778-421B-8151-7A6B68172AC3}">
      <dsp:nvSpPr>
        <dsp:cNvPr id="0" name=""/>
        <dsp:cNvSpPr/>
      </dsp:nvSpPr>
      <dsp:spPr>
        <a:xfrm>
          <a:off x="120504" y="2924893"/>
          <a:ext cx="2990881" cy="940951"/>
        </a:xfrm>
        <a:prstGeom prst="wedgeRectCallout">
          <a:avLst>
            <a:gd name="adj1" fmla="val 20250"/>
            <a:gd name="adj2" fmla="val -607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tr-TR" sz="1500" b="1" kern="1200" dirty="0">
              <a:solidFill>
                <a:schemeClr val="tx1"/>
              </a:solidFill>
            </a:rPr>
            <a:t>Salih ÇENGEL</a:t>
          </a:r>
        </a:p>
        <a:p>
          <a:pPr lvl="0" algn="ctr" defTabSz="666750">
            <a:lnSpc>
              <a:spcPct val="90000"/>
            </a:lnSpc>
            <a:spcBef>
              <a:spcPct val="0"/>
            </a:spcBef>
            <a:spcAft>
              <a:spcPct val="35000"/>
            </a:spcAft>
          </a:pPr>
          <a:r>
            <a:rPr lang="tr-TR" sz="1500" b="1" kern="1200" dirty="0">
              <a:solidFill>
                <a:schemeClr val="tx1"/>
              </a:solidFill>
            </a:rPr>
            <a:t>Dr. Öğr. Üyesi</a:t>
          </a:r>
        </a:p>
        <a:p>
          <a:pPr lvl="0" algn="ctr" defTabSz="666750">
            <a:lnSpc>
              <a:spcPct val="90000"/>
            </a:lnSpc>
            <a:spcBef>
              <a:spcPct val="0"/>
            </a:spcBef>
            <a:spcAft>
              <a:spcPct val="35000"/>
            </a:spcAft>
          </a:pPr>
          <a:r>
            <a:rPr lang="tr-TR" sz="1500" b="1" kern="1200" dirty="0">
              <a:solidFill>
                <a:schemeClr val="tx1"/>
              </a:solidFill>
            </a:rPr>
            <a:t>TDS</a:t>
          </a:r>
        </a:p>
      </dsp:txBody>
      <dsp:txXfrm>
        <a:off x="120504" y="2924893"/>
        <a:ext cx="2990881" cy="940951"/>
      </dsp:txXfrm>
    </dsp:sp>
    <dsp:sp modelId="{B1FB18D2-249D-47F6-9721-42A693E9B7A7}">
      <dsp:nvSpPr>
        <dsp:cNvPr id="0" name=""/>
        <dsp:cNvSpPr/>
      </dsp:nvSpPr>
      <dsp:spPr>
        <a:xfrm>
          <a:off x="3447440" y="798887"/>
          <a:ext cx="3360540" cy="2248228"/>
        </a:xfrm>
        <a:prstGeom prst="rect">
          <a:avLst/>
        </a:prstGeom>
        <a:blipFill rotWithShape="1">
          <a:blip xmlns:r="http://schemas.openxmlformats.org/officeDocument/2006/relationships" r:embed="rId2"/>
          <a:stretch>
            <a:fillRect/>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8B30AB03-7B0A-4E1A-B87B-C621A6EF5C9A}">
      <dsp:nvSpPr>
        <dsp:cNvPr id="0" name=""/>
        <dsp:cNvSpPr/>
      </dsp:nvSpPr>
      <dsp:spPr>
        <a:xfrm>
          <a:off x="3695425" y="2945970"/>
          <a:ext cx="2990881" cy="940951"/>
        </a:xfrm>
        <a:prstGeom prst="wedgeRectCallout">
          <a:avLst>
            <a:gd name="adj1" fmla="val 20250"/>
            <a:gd name="adj2" fmla="val -607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tr-TR" sz="1500" b="1" kern="1200" dirty="0">
              <a:solidFill>
                <a:schemeClr val="tx1"/>
              </a:solidFill>
            </a:rPr>
            <a:t>Sabri TOĞLUK</a:t>
          </a:r>
        </a:p>
        <a:p>
          <a:pPr lvl="0" algn="ctr" defTabSz="666750">
            <a:lnSpc>
              <a:spcPct val="90000"/>
            </a:lnSpc>
            <a:spcBef>
              <a:spcPct val="0"/>
            </a:spcBef>
            <a:spcAft>
              <a:spcPct val="35000"/>
            </a:spcAft>
          </a:pPr>
          <a:r>
            <a:rPr lang="tr-TR" sz="1500" b="1" kern="1200" dirty="0">
              <a:solidFill>
                <a:schemeClr val="tx1"/>
              </a:solidFill>
            </a:rPr>
            <a:t>Dr. Öğr. Üyesi</a:t>
          </a:r>
        </a:p>
        <a:p>
          <a:pPr lvl="0" algn="ctr" defTabSz="666750">
            <a:lnSpc>
              <a:spcPct val="90000"/>
            </a:lnSpc>
            <a:spcBef>
              <a:spcPct val="0"/>
            </a:spcBef>
            <a:spcAft>
              <a:spcPct val="35000"/>
            </a:spcAft>
          </a:pPr>
          <a:r>
            <a:rPr lang="tr-TR" sz="1500" b="1" kern="1200" dirty="0">
              <a:solidFill>
                <a:schemeClr val="tx1"/>
              </a:solidFill>
            </a:rPr>
            <a:t>DİYALİZ</a:t>
          </a:r>
        </a:p>
      </dsp:txBody>
      <dsp:txXfrm>
        <a:off x="3695425" y="2945970"/>
        <a:ext cx="2990881" cy="940951"/>
      </dsp:txXfrm>
    </dsp:sp>
    <dsp:sp modelId="{35D30CA4-8585-4B5F-A3EF-53915DA1AB3F}">
      <dsp:nvSpPr>
        <dsp:cNvPr id="0" name=""/>
        <dsp:cNvSpPr/>
      </dsp:nvSpPr>
      <dsp:spPr>
        <a:xfrm>
          <a:off x="7144035" y="762876"/>
          <a:ext cx="3360540" cy="2291619"/>
        </a:xfrm>
        <a:prstGeom prst="rect">
          <a:avLst/>
        </a:prstGeom>
        <a:blipFill rotWithShape="1">
          <a:blip xmlns:r="http://schemas.openxmlformats.org/officeDocument/2006/relationships" r:embed="rId3"/>
          <a:stretch>
            <a:fillRect/>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5C329994-F5A2-4C6C-8AE3-1011DA030050}">
      <dsp:nvSpPr>
        <dsp:cNvPr id="0" name=""/>
        <dsp:cNvSpPr/>
      </dsp:nvSpPr>
      <dsp:spPr>
        <a:xfrm>
          <a:off x="7446483" y="2984059"/>
          <a:ext cx="2990881" cy="940951"/>
        </a:xfrm>
        <a:prstGeom prst="wedgeRectCallout">
          <a:avLst>
            <a:gd name="adj1" fmla="val 20250"/>
            <a:gd name="adj2" fmla="val -607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tr-TR" sz="1500" b="1" kern="1200" dirty="0">
              <a:solidFill>
                <a:schemeClr val="tx1"/>
              </a:solidFill>
            </a:rPr>
            <a:t>Büşra Ceren DEMİREL YILDIZ</a:t>
          </a:r>
        </a:p>
        <a:p>
          <a:pPr lvl="0" algn="ctr" defTabSz="666750">
            <a:lnSpc>
              <a:spcPct val="90000"/>
            </a:lnSpc>
            <a:spcBef>
              <a:spcPct val="0"/>
            </a:spcBef>
            <a:spcAft>
              <a:spcPct val="35000"/>
            </a:spcAft>
          </a:pPr>
          <a:r>
            <a:rPr lang="tr-TR" sz="1500" b="1" kern="1200" dirty="0">
              <a:solidFill>
                <a:schemeClr val="tx1"/>
              </a:solidFill>
            </a:rPr>
            <a:t>Dr. Öğr. Üyesi</a:t>
          </a:r>
        </a:p>
        <a:p>
          <a:pPr lvl="0" algn="ctr" defTabSz="666750">
            <a:lnSpc>
              <a:spcPct val="90000"/>
            </a:lnSpc>
            <a:spcBef>
              <a:spcPct val="0"/>
            </a:spcBef>
            <a:spcAft>
              <a:spcPct val="35000"/>
            </a:spcAft>
          </a:pPr>
          <a:r>
            <a:rPr lang="tr-TR" sz="1500" b="1" kern="1200" dirty="0">
              <a:solidFill>
                <a:schemeClr val="tx1"/>
              </a:solidFill>
            </a:rPr>
            <a:t>DİYALİZ</a:t>
          </a:r>
        </a:p>
      </dsp:txBody>
      <dsp:txXfrm>
        <a:off x="7446483" y="2984059"/>
        <a:ext cx="2990881" cy="940951"/>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58429B-EE59-41F7-B954-F180555A2C09}" type="datetimeFigureOut">
              <a:rPr lang="tr-TR" smtClean="0"/>
              <a:t>26.05.2025</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BF735-C093-4715-9A24-46B2B7FBDA82}" type="slidenum">
              <a:rPr lang="tr-TR" smtClean="0"/>
              <a:t>‹#›</a:t>
            </a:fld>
            <a:endParaRPr lang="tr-TR"/>
          </a:p>
        </p:txBody>
      </p:sp>
    </p:spTree>
    <p:extLst>
      <p:ext uri="{BB962C8B-B14F-4D97-AF65-F5344CB8AC3E}">
        <p14:creationId xmlns:p14="http://schemas.microsoft.com/office/powerpoint/2010/main" val="4272699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621BF735-C093-4715-9A24-46B2B7FBDA82}" type="slidenum">
              <a:rPr lang="tr-TR" smtClean="0"/>
              <a:t>30</a:t>
            </a:fld>
            <a:endParaRPr lang="tr-TR"/>
          </a:p>
        </p:txBody>
      </p:sp>
    </p:spTree>
    <p:extLst>
      <p:ext uri="{BB962C8B-B14F-4D97-AF65-F5344CB8AC3E}">
        <p14:creationId xmlns:p14="http://schemas.microsoft.com/office/powerpoint/2010/main" val="3468508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00A62-EA06-BBC3-304C-6179E4BCCDFE}"/>
            </a:ext>
          </a:extLst>
        </p:cNvPr>
        <p:cNvGrpSpPr/>
        <p:nvPr/>
      </p:nvGrpSpPr>
      <p:grpSpPr>
        <a:xfrm>
          <a:off x="0" y="0"/>
          <a:ext cx="0" cy="0"/>
          <a:chOff x="0" y="0"/>
          <a:chExt cx="0" cy="0"/>
        </a:xfrm>
      </p:grpSpPr>
      <p:sp>
        <p:nvSpPr>
          <p:cNvPr id="2" name="Slayt Resmi Yer Tutucusu 1">
            <a:extLst>
              <a:ext uri="{FF2B5EF4-FFF2-40B4-BE49-F238E27FC236}">
                <a16:creationId xmlns:a16="http://schemas.microsoft.com/office/drawing/2014/main" id="{DF04EDF3-437E-D6E8-F5FD-DBE026EB783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00E11A9-218B-5D28-2F10-2CE495CE0425}"/>
              </a:ext>
            </a:extLst>
          </p:cNvPr>
          <p:cNvSpPr>
            <a:spLocks noGrp="1"/>
          </p:cNvSpPr>
          <p:nvPr>
            <p:ph type="body" idx="1"/>
          </p:nvPr>
        </p:nvSpPr>
        <p:spPr/>
        <p:txBody>
          <a:bodyPr/>
          <a:lstStyle/>
          <a:p>
            <a:endParaRPr lang="tr-TR" dirty="0"/>
          </a:p>
        </p:txBody>
      </p:sp>
      <p:sp>
        <p:nvSpPr>
          <p:cNvPr id="4" name="Slayt Numarası Yer Tutucusu 3">
            <a:extLst>
              <a:ext uri="{FF2B5EF4-FFF2-40B4-BE49-F238E27FC236}">
                <a16:creationId xmlns:a16="http://schemas.microsoft.com/office/drawing/2014/main" id="{22B15896-0F34-FE78-48FD-A26AFEB6C8CA}"/>
              </a:ext>
            </a:extLst>
          </p:cNvPr>
          <p:cNvSpPr>
            <a:spLocks noGrp="1"/>
          </p:cNvSpPr>
          <p:nvPr>
            <p:ph type="sldNum" sz="quarter" idx="5"/>
          </p:nvPr>
        </p:nvSpPr>
        <p:spPr/>
        <p:txBody>
          <a:bodyPr/>
          <a:lstStyle/>
          <a:p>
            <a:fld id="{621BF735-C093-4715-9A24-46B2B7FBDA82}" type="slidenum">
              <a:rPr lang="tr-TR" smtClean="0"/>
              <a:t>34</a:t>
            </a:fld>
            <a:endParaRPr lang="tr-TR"/>
          </a:p>
        </p:txBody>
      </p:sp>
    </p:spTree>
    <p:extLst>
      <p:ext uri="{BB962C8B-B14F-4D97-AF65-F5344CB8AC3E}">
        <p14:creationId xmlns:p14="http://schemas.microsoft.com/office/powerpoint/2010/main" val="3456614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21A47-3360-FB02-D9A1-293C0F598965}"/>
            </a:ext>
          </a:extLst>
        </p:cNvPr>
        <p:cNvGrpSpPr/>
        <p:nvPr/>
      </p:nvGrpSpPr>
      <p:grpSpPr>
        <a:xfrm>
          <a:off x="0" y="0"/>
          <a:ext cx="0" cy="0"/>
          <a:chOff x="0" y="0"/>
          <a:chExt cx="0" cy="0"/>
        </a:xfrm>
      </p:grpSpPr>
      <p:sp>
        <p:nvSpPr>
          <p:cNvPr id="2" name="Slayt Resmi Yer Tutucusu 1">
            <a:extLst>
              <a:ext uri="{FF2B5EF4-FFF2-40B4-BE49-F238E27FC236}">
                <a16:creationId xmlns:a16="http://schemas.microsoft.com/office/drawing/2014/main" id="{92214CF7-D8CD-454B-2CE3-A9B7892BCA1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38233028-3E6E-C0DF-2434-AA4405B1BDC1}"/>
              </a:ext>
            </a:extLst>
          </p:cNvPr>
          <p:cNvSpPr>
            <a:spLocks noGrp="1"/>
          </p:cNvSpPr>
          <p:nvPr>
            <p:ph type="body" idx="1"/>
          </p:nvPr>
        </p:nvSpPr>
        <p:spPr/>
        <p:txBody>
          <a:bodyPr/>
          <a:lstStyle/>
          <a:p>
            <a:endParaRPr lang="tr-TR" dirty="0"/>
          </a:p>
        </p:txBody>
      </p:sp>
      <p:sp>
        <p:nvSpPr>
          <p:cNvPr id="4" name="Slayt Numarası Yer Tutucusu 3">
            <a:extLst>
              <a:ext uri="{FF2B5EF4-FFF2-40B4-BE49-F238E27FC236}">
                <a16:creationId xmlns:a16="http://schemas.microsoft.com/office/drawing/2014/main" id="{1F663E2C-36E9-6561-E366-642C61C2F195}"/>
              </a:ext>
            </a:extLst>
          </p:cNvPr>
          <p:cNvSpPr>
            <a:spLocks noGrp="1"/>
          </p:cNvSpPr>
          <p:nvPr>
            <p:ph type="sldNum" sz="quarter" idx="5"/>
          </p:nvPr>
        </p:nvSpPr>
        <p:spPr/>
        <p:txBody>
          <a:bodyPr/>
          <a:lstStyle/>
          <a:p>
            <a:fld id="{621BF735-C093-4715-9A24-46B2B7FBDA82}" type="slidenum">
              <a:rPr lang="tr-TR" smtClean="0"/>
              <a:t>36</a:t>
            </a:fld>
            <a:endParaRPr lang="tr-TR"/>
          </a:p>
        </p:txBody>
      </p:sp>
    </p:spTree>
    <p:extLst>
      <p:ext uri="{BB962C8B-B14F-4D97-AF65-F5344CB8AC3E}">
        <p14:creationId xmlns:p14="http://schemas.microsoft.com/office/powerpoint/2010/main" val="28533028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0B174-163C-BDCB-6C6F-8F3C7958876F}"/>
            </a:ext>
          </a:extLst>
        </p:cNvPr>
        <p:cNvGrpSpPr/>
        <p:nvPr/>
      </p:nvGrpSpPr>
      <p:grpSpPr>
        <a:xfrm>
          <a:off x="0" y="0"/>
          <a:ext cx="0" cy="0"/>
          <a:chOff x="0" y="0"/>
          <a:chExt cx="0" cy="0"/>
        </a:xfrm>
      </p:grpSpPr>
      <p:sp>
        <p:nvSpPr>
          <p:cNvPr id="2" name="Slayt Resmi Yer Tutucusu 1">
            <a:extLst>
              <a:ext uri="{FF2B5EF4-FFF2-40B4-BE49-F238E27FC236}">
                <a16:creationId xmlns:a16="http://schemas.microsoft.com/office/drawing/2014/main" id="{2F8D1802-7B11-38D1-2EB7-C37EF5A936B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22B82C17-E2A4-AED4-D4AF-399954D1DF66}"/>
              </a:ext>
            </a:extLst>
          </p:cNvPr>
          <p:cNvSpPr>
            <a:spLocks noGrp="1"/>
          </p:cNvSpPr>
          <p:nvPr>
            <p:ph type="body" idx="1"/>
          </p:nvPr>
        </p:nvSpPr>
        <p:spPr/>
        <p:txBody>
          <a:bodyPr/>
          <a:lstStyle/>
          <a:p>
            <a:endParaRPr lang="tr-TR" dirty="0"/>
          </a:p>
        </p:txBody>
      </p:sp>
      <p:sp>
        <p:nvSpPr>
          <p:cNvPr id="4" name="Slayt Numarası Yer Tutucusu 3">
            <a:extLst>
              <a:ext uri="{FF2B5EF4-FFF2-40B4-BE49-F238E27FC236}">
                <a16:creationId xmlns:a16="http://schemas.microsoft.com/office/drawing/2014/main" id="{0DF0D5B4-988D-9B30-E661-2CCB929178DF}"/>
              </a:ext>
            </a:extLst>
          </p:cNvPr>
          <p:cNvSpPr>
            <a:spLocks noGrp="1"/>
          </p:cNvSpPr>
          <p:nvPr>
            <p:ph type="sldNum" sz="quarter" idx="5"/>
          </p:nvPr>
        </p:nvSpPr>
        <p:spPr/>
        <p:txBody>
          <a:bodyPr/>
          <a:lstStyle/>
          <a:p>
            <a:fld id="{621BF735-C093-4715-9A24-46B2B7FBDA82}" type="slidenum">
              <a:rPr lang="tr-TR" smtClean="0"/>
              <a:t>38</a:t>
            </a:fld>
            <a:endParaRPr lang="tr-TR"/>
          </a:p>
        </p:txBody>
      </p:sp>
    </p:spTree>
    <p:extLst>
      <p:ext uri="{BB962C8B-B14F-4D97-AF65-F5344CB8AC3E}">
        <p14:creationId xmlns:p14="http://schemas.microsoft.com/office/powerpoint/2010/main" val="3703080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2C51D-48DA-5102-ABCB-B2F017660B7D}"/>
            </a:ext>
          </a:extLst>
        </p:cNvPr>
        <p:cNvGrpSpPr/>
        <p:nvPr/>
      </p:nvGrpSpPr>
      <p:grpSpPr>
        <a:xfrm>
          <a:off x="0" y="0"/>
          <a:ext cx="0" cy="0"/>
          <a:chOff x="0" y="0"/>
          <a:chExt cx="0" cy="0"/>
        </a:xfrm>
      </p:grpSpPr>
      <p:sp>
        <p:nvSpPr>
          <p:cNvPr id="2" name="Slayt Resmi Yer Tutucusu 1">
            <a:extLst>
              <a:ext uri="{FF2B5EF4-FFF2-40B4-BE49-F238E27FC236}">
                <a16:creationId xmlns:a16="http://schemas.microsoft.com/office/drawing/2014/main" id="{1DA9CC9A-BC0B-33D5-42CC-850EE4202D49}"/>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87B4B810-1EB5-0ACA-5076-992993D48FD5}"/>
              </a:ext>
            </a:extLst>
          </p:cNvPr>
          <p:cNvSpPr>
            <a:spLocks noGrp="1"/>
          </p:cNvSpPr>
          <p:nvPr>
            <p:ph type="body" idx="1"/>
          </p:nvPr>
        </p:nvSpPr>
        <p:spPr/>
        <p:txBody>
          <a:bodyPr/>
          <a:lstStyle/>
          <a:p>
            <a:endParaRPr lang="tr-TR" dirty="0"/>
          </a:p>
        </p:txBody>
      </p:sp>
      <p:sp>
        <p:nvSpPr>
          <p:cNvPr id="4" name="Slayt Numarası Yer Tutucusu 3">
            <a:extLst>
              <a:ext uri="{FF2B5EF4-FFF2-40B4-BE49-F238E27FC236}">
                <a16:creationId xmlns:a16="http://schemas.microsoft.com/office/drawing/2014/main" id="{C1FEF11D-1CCA-318E-50C2-EFE5E7C9CC73}"/>
              </a:ext>
            </a:extLst>
          </p:cNvPr>
          <p:cNvSpPr>
            <a:spLocks noGrp="1"/>
          </p:cNvSpPr>
          <p:nvPr>
            <p:ph type="sldNum" sz="quarter" idx="5"/>
          </p:nvPr>
        </p:nvSpPr>
        <p:spPr/>
        <p:txBody>
          <a:bodyPr/>
          <a:lstStyle/>
          <a:p>
            <a:fld id="{621BF735-C093-4715-9A24-46B2B7FBDA82}" type="slidenum">
              <a:rPr lang="tr-TR" smtClean="0"/>
              <a:t>39</a:t>
            </a:fld>
            <a:endParaRPr lang="tr-TR"/>
          </a:p>
        </p:txBody>
      </p:sp>
    </p:spTree>
    <p:extLst>
      <p:ext uri="{BB962C8B-B14F-4D97-AF65-F5344CB8AC3E}">
        <p14:creationId xmlns:p14="http://schemas.microsoft.com/office/powerpoint/2010/main" val="32720521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B1370-50D5-5400-F939-CAF1433F3663}"/>
            </a:ext>
          </a:extLst>
        </p:cNvPr>
        <p:cNvGrpSpPr/>
        <p:nvPr/>
      </p:nvGrpSpPr>
      <p:grpSpPr>
        <a:xfrm>
          <a:off x="0" y="0"/>
          <a:ext cx="0" cy="0"/>
          <a:chOff x="0" y="0"/>
          <a:chExt cx="0" cy="0"/>
        </a:xfrm>
      </p:grpSpPr>
      <p:sp>
        <p:nvSpPr>
          <p:cNvPr id="2" name="Slayt Resmi Yer Tutucusu 1">
            <a:extLst>
              <a:ext uri="{FF2B5EF4-FFF2-40B4-BE49-F238E27FC236}">
                <a16:creationId xmlns:a16="http://schemas.microsoft.com/office/drawing/2014/main" id="{72D05636-9181-CFB6-7DF6-75A86B369C2D}"/>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BEF5A153-7593-8954-1E3F-835B2E476D5A}"/>
              </a:ext>
            </a:extLst>
          </p:cNvPr>
          <p:cNvSpPr>
            <a:spLocks noGrp="1"/>
          </p:cNvSpPr>
          <p:nvPr>
            <p:ph type="body" idx="1"/>
          </p:nvPr>
        </p:nvSpPr>
        <p:spPr/>
        <p:txBody>
          <a:bodyPr/>
          <a:lstStyle/>
          <a:p>
            <a:endParaRPr lang="tr-TR" dirty="0"/>
          </a:p>
        </p:txBody>
      </p:sp>
      <p:sp>
        <p:nvSpPr>
          <p:cNvPr id="4" name="Slayt Numarası Yer Tutucusu 3">
            <a:extLst>
              <a:ext uri="{FF2B5EF4-FFF2-40B4-BE49-F238E27FC236}">
                <a16:creationId xmlns:a16="http://schemas.microsoft.com/office/drawing/2014/main" id="{F6C2C121-546D-E2C9-5D1C-3D4AECB28BB1}"/>
              </a:ext>
            </a:extLst>
          </p:cNvPr>
          <p:cNvSpPr>
            <a:spLocks noGrp="1"/>
          </p:cNvSpPr>
          <p:nvPr>
            <p:ph type="sldNum" sz="quarter" idx="5"/>
          </p:nvPr>
        </p:nvSpPr>
        <p:spPr/>
        <p:txBody>
          <a:bodyPr/>
          <a:lstStyle/>
          <a:p>
            <a:fld id="{621BF735-C093-4715-9A24-46B2B7FBDA82}" type="slidenum">
              <a:rPr lang="tr-TR" smtClean="0"/>
              <a:t>41</a:t>
            </a:fld>
            <a:endParaRPr lang="tr-TR"/>
          </a:p>
        </p:txBody>
      </p:sp>
    </p:spTree>
    <p:extLst>
      <p:ext uri="{BB962C8B-B14F-4D97-AF65-F5344CB8AC3E}">
        <p14:creationId xmlns:p14="http://schemas.microsoft.com/office/powerpoint/2010/main" val="39188527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92E98-D9D1-EAE8-C00F-CE1780A9020F}"/>
            </a:ext>
          </a:extLst>
        </p:cNvPr>
        <p:cNvGrpSpPr/>
        <p:nvPr/>
      </p:nvGrpSpPr>
      <p:grpSpPr>
        <a:xfrm>
          <a:off x="0" y="0"/>
          <a:ext cx="0" cy="0"/>
          <a:chOff x="0" y="0"/>
          <a:chExt cx="0" cy="0"/>
        </a:xfrm>
      </p:grpSpPr>
      <p:sp>
        <p:nvSpPr>
          <p:cNvPr id="2" name="Slayt Resmi Yer Tutucusu 1">
            <a:extLst>
              <a:ext uri="{FF2B5EF4-FFF2-40B4-BE49-F238E27FC236}">
                <a16:creationId xmlns:a16="http://schemas.microsoft.com/office/drawing/2014/main" id="{F1FE8370-8543-0FB2-0D26-3AADD2C42C7A}"/>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8C9A9417-3AB4-C25A-DF4E-8E88C220FBCF}"/>
              </a:ext>
            </a:extLst>
          </p:cNvPr>
          <p:cNvSpPr>
            <a:spLocks noGrp="1"/>
          </p:cNvSpPr>
          <p:nvPr>
            <p:ph type="body" idx="1"/>
          </p:nvPr>
        </p:nvSpPr>
        <p:spPr/>
        <p:txBody>
          <a:bodyPr/>
          <a:lstStyle/>
          <a:p>
            <a:endParaRPr lang="tr-TR" dirty="0"/>
          </a:p>
        </p:txBody>
      </p:sp>
      <p:sp>
        <p:nvSpPr>
          <p:cNvPr id="4" name="Slayt Numarası Yer Tutucusu 3">
            <a:extLst>
              <a:ext uri="{FF2B5EF4-FFF2-40B4-BE49-F238E27FC236}">
                <a16:creationId xmlns:a16="http://schemas.microsoft.com/office/drawing/2014/main" id="{6358F494-B48D-1D1E-FFAE-BDFFF9C30A5C}"/>
              </a:ext>
            </a:extLst>
          </p:cNvPr>
          <p:cNvSpPr>
            <a:spLocks noGrp="1"/>
          </p:cNvSpPr>
          <p:nvPr>
            <p:ph type="sldNum" sz="quarter" idx="5"/>
          </p:nvPr>
        </p:nvSpPr>
        <p:spPr/>
        <p:txBody>
          <a:bodyPr/>
          <a:lstStyle/>
          <a:p>
            <a:fld id="{621BF735-C093-4715-9A24-46B2B7FBDA82}" type="slidenum">
              <a:rPr lang="tr-TR" smtClean="0"/>
              <a:t>42</a:t>
            </a:fld>
            <a:endParaRPr lang="tr-TR"/>
          </a:p>
        </p:txBody>
      </p:sp>
    </p:spTree>
    <p:extLst>
      <p:ext uri="{BB962C8B-B14F-4D97-AF65-F5344CB8AC3E}">
        <p14:creationId xmlns:p14="http://schemas.microsoft.com/office/powerpoint/2010/main" val="3052345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p:cNvSpPr>
            <a:spLocks noGrp="1"/>
          </p:cNvSpPr>
          <p:nvPr>
            <p:ph type="dt" sz="half" idx="10"/>
          </p:nvPr>
        </p:nvSpPr>
        <p:spPr/>
        <p:txBody>
          <a:bodyPr/>
          <a:lstStyle/>
          <a:p>
            <a:fld id="{B0662BFA-4C2C-4A38-AADE-FD7585A05BA6}" type="datetimeFigureOut">
              <a:rPr lang="tr-TR" smtClean="0"/>
              <a:t>26.05.2025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828175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B0662BFA-4C2C-4A38-AADE-FD7585A05BA6}" type="datetimeFigureOut">
              <a:rPr lang="tr-TR" smtClean="0"/>
              <a:t>26.05.2025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717491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Veri Yer Tutucusu 3"/>
          <p:cNvSpPr>
            <a:spLocks noGrp="1"/>
          </p:cNvSpPr>
          <p:nvPr>
            <p:ph type="dt" sz="half" idx="10"/>
          </p:nvPr>
        </p:nvSpPr>
        <p:spPr/>
        <p:txBody>
          <a:bodyPr/>
          <a:lstStyle/>
          <a:p>
            <a:fld id="{B0662BFA-4C2C-4A38-AADE-FD7585A05BA6}" type="datetimeFigureOut">
              <a:rPr lang="tr-TR" smtClean="0"/>
              <a:t>26.05.2025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472014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B0662BFA-4C2C-4A38-AADE-FD7585A05BA6}" type="datetimeFigureOut">
              <a:rPr lang="tr-TR" smtClean="0"/>
              <a:t>26.05.2025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4193005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B0662BFA-4C2C-4A38-AADE-FD7585A05BA6}" type="datetimeFigureOut">
              <a:rPr lang="tr-TR" smtClean="0"/>
              <a:t>26.05.2025</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9532056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B0662BFA-4C2C-4A38-AADE-FD7585A05BA6}" type="datetimeFigureOut">
              <a:rPr lang="tr-TR" smtClean="0"/>
              <a:t>26.05.2025</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800408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B0662BFA-4C2C-4A38-AADE-FD7585A05BA6}" type="datetimeFigureOut">
              <a:rPr lang="tr-TR" smtClean="0"/>
              <a:t>26.05.2025</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251500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Veri Yer Tutucusu 4"/>
          <p:cNvSpPr>
            <a:spLocks noGrp="1"/>
          </p:cNvSpPr>
          <p:nvPr>
            <p:ph type="dt" sz="half" idx="10"/>
          </p:nvPr>
        </p:nvSpPr>
        <p:spPr/>
        <p:txBody>
          <a:bodyPr/>
          <a:lstStyle/>
          <a:p>
            <a:fld id="{B0662BFA-4C2C-4A38-AADE-FD7585A05BA6}" type="datetimeFigureOut">
              <a:rPr lang="tr-TR" smtClean="0"/>
              <a:t>26.05.2025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1104429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simgeyi tıklatın</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Veri Yer Tutucusu 4"/>
          <p:cNvSpPr>
            <a:spLocks noGrp="1"/>
          </p:cNvSpPr>
          <p:nvPr>
            <p:ph type="dt" sz="half" idx="10"/>
          </p:nvPr>
        </p:nvSpPr>
        <p:spPr/>
        <p:txBody>
          <a:bodyPr/>
          <a:lstStyle/>
          <a:p>
            <a:fld id="{B0662BFA-4C2C-4A38-AADE-FD7585A05BA6}" type="datetimeFigureOut">
              <a:rPr lang="tr-TR" smtClean="0"/>
              <a:t>26.05.2025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4245371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B0662BFA-4C2C-4A38-AADE-FD7585A05BA6}" type="datetimeFigureOut">
              <a:rPr lang="tr-TR" smtClean="0"/>
              <a:t>26.05.2025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2755926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B0662BFA-4C2C-4A38-AADE-FD7585A05BA6}" type="datetimeFigureOut">
              <a:rPr lang="tr-TR" smtClean="0"/>
              <a:t>26.05.2025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3826123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B4C3A-F7FA-1AFD-DA77-03CE8F0B794E}"/>
              </a:ext>
            </a:extLst>
          </p:cNvPr>
          <p:cNvSpPr>
            <a:spLocks noGrp="1"/>
          </p:cNvSpPr>
          <p:nvPr>
            <p:ph type="title" hasCustomPrompt="1"/>
          </p:nvPr>
        </p:nvSpPr>
        <p:spPr>
          <a:xfrm>
            <a:off x="1663700" y="625987"/>
            <a:ext cx="7264400" cy="358156"/>
          </a:xfrm>
        </p:spPr>
        <p:txBody>
          <a:bodyPr>
            <a:normAutofit/>
          </a:bodyPr>
          <a:lstStyle>
            <a:lvl1pPr algn="ctr">
              <a:defRPr sz="2200" b="1"/>
            </a:lvl1pPr>
          </a:lstStyle>
          <a:p>
            <a:r>
              <a:rPr lang="tr-TR" dirty="0"/>
              <a:t>BİRİM YÖNETİMİ</a:t>
            </a:r>
          </a:p>
        </p:txBody>
      </p:sp>
      <p:sp>
        <p:nvSpPr>
          <p:cNvPr id="3" name="Date Placeholder 2">
            <a:extLst>
              <a:ext uri="{FF2B5EF4-FFF2-40B4-BE49-F238E27FC236}">
                <a16:creationId xmlns:a16="http://schemas.microsoft.com/office/drawing/2014/main" id="{E00D2068-4533-54BB-128A-8F3C3786D22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26.05.2025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A326A481-76F4-4D93-3375-A7C748233EC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D2A76DFE-4A56-BA20-568A-A7795D1A509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12" name="Freeform: Shape 11">
            <a:extLst>
              <a:ext uri="{FF2B5EF4-FFF2-40B4-BE49-F238E27FC236}">
                <a16:creationId xmlns:a16="http://schemas.microsoft.com/office/drawing/2014/main" id="{F1D3786B-5DA8-BB80-3398-76C68A3F4CAB}"/>
              </a:ext>
            </a:extLst>
          </p:cNvPr>
          <p:cNvSpPr/>
          <p:nvPr/>
        </p:nvSpPr>
        <p:spPr>
          <a:xfrm>
            <a:off x="4189128" y="3111652"/>
            <a:ext cx="2213544" cy="404659"/>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13" name="Rectangle 12">
            <a:extLst>
              <a:ext uri="{FF2B5EF4-FFF2-40B4-BE49-F238E27FC236}">
                <a16:creationId xmlns:a16="http://schemas.microsoft.com/office/drawing/2014/main" id="{41587F53-7D96-22EA-F7F0-03C5BC7B0799}"/>
              </a:ext>
            </a:extLst>
          </p:cNvPr>
          <p:cNvSpPr>
            <a:spLocks noChangeAspect="1"/>
          </p:cNvSpPr>
          <p:nvPr/>
        </p:nvSpPr>
        <p:spPr>
          <a:xfrm>
            <a:off x="4412857" y="1020837"/>
            <a:ext cx="1539319" cy="2082111"/>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a:p>
        </p:txBody>
      </p:sp>
      <p:sp>
        <p:nvSpPr>
          <p:cNvPr id="17" name="Text Placeholder 16">
            <a:extLst>
              <a:ext uri="{FF2B5EF4-FFF2-40B4-BE49-F238E27FC236}">
                <a16:creationId xmlns:a16="http://schemas.microsoft.com/office/drawing/2014/main" id="{DBCDA8D7-10EC-A266-FF4B-726BECBB37C8}"/>
              </a:ext>
            </a:extLst>
          </p:cNvPr>
          <p:cNvSpPr>
            <a:spLocks noGrp="1"/>
          </p:cNvSpPr>
          <p:nvPr>
            <p:ph type="body" sz="quarter" idx="13" hasCustomPrompt="1"/>
          </p:nvPr>
        </p:nvSpPr>
        <p:spPr>
          <a:xfrm>
            <a:off x="4197499" y="3110089"/>
            <a:ext cx="2159748" cy="380103"/>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a:t>
            </a:r>
          </a:p>
        </p:txBody>
      </p:sp>
      <p:sp>
        <p:nvSpPr>
          <p:cNvPr id="19" name="Picture Placeholder 18">
            <a:extLst>
              <a:ext uri="{FF2B5EF4-FFF2-40B4-BE49-F238E27FC236}">
                <a16:creationId xmlns:a16="http://schemas.microsoft.com/office/drawing/2014/main" id="{6632F21A-A4B9-AE03-D0B7-90D9C8127E7E}"/>
              </a:ext>
            </a:extLst>
          </p:cNvPr>
          <p:cNvSpPr>
            <a:spLocks noGrp="1"/>
          </p:cNvSpPr>
          <p:nvPr>
            <p:ph type="pic" sz="quarter" idx="14" hasCustomPrompt="1"/>
          </p:nvPr>
        </p:nvSpPr>
        <p:spPr>
          <a:xfrm>
            <a:off x="4463101" y="1026414"/>
            <a:ext cx="1489075" cy="2057556"/>
          </a:xfrm>
        </p:spPr>
        <p:txBody>
          <a:bodyPr/>
          <a:lstStyle>
            <a:lvl1pPr>
              <a:defRPr/>
            </a:lvl1pPr>
          </a:lstStyle>
          <a:p>
            <a:r>
              <a:rPr lang="tr-TR" dirty="0"/>
              <a:t>Resim ekleyiniz</a:t>
            </a:r>
          </a:p>
        </p:txBody>
      </p:sp>
      <p:grpSp>
        <p:nvGrpSpPr>
          <p:cNvPr id="20" name="Group 19">
            <a:extLst>
              <a:ext uri="{FF2B5EF4-FFF2-40B4-BE49-F238E27FC236}">
                <a16:creationId xmlns:a16="http://schemas.microsoft.com/office/drawing/2014/main" id="{F7601A60-E7AF-2A68-DF40-E7A228F661D9}"/>
              </a:ext>
            </a:extLst>
          </p:cNvPr>
          <p:cNvGrpSpPr/>
          <p:nvPr/>
        </p:nvGrpSpPr>
        <p:grpSpPr>
          <a:xfrm>
            <a:off x="849206" y="3632068"/>
            <a:ext cx="2213544" cy="2418810"/>
            <a:chOff x="4151792" y="1113007"/>
            <a:chExt cx="2329566" cy="2509299"/>
          </a:xfrm>
        </p:grpSpPr>
        <p:sp>
          <p:nvSpPr>
            <p:cNvPr id="21" name="Freeform: Shape 20">
              <a:extLst>
                <a:ext uri="{FF2B5EF4-FFF2-40B4-BE49-F238E27FC236}">
                  <a16:creationId xmlns:a16="http://schemas.microsoft.com/office/drawing/2014/main" id="{0183A604-EAE7-AF05-9667-E769186EFC0B}"/>
                </a:ext>
              </a:extLst>
            </p:cNvPr>
            <p:cNvSpPr/>
            <p:nvPr/>
          </p:nvSpPr>
          <p:spPr>
            <a:xfrm>
              <a:off x="4151792" y="3202509"/>
              <a:ext cx="2329566" cy="419797"/>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2" name="Rectangle 21">
              <a:extLst>
                <a:ext uri="{FF2B5EF4-FFF2-40B4-BE49-F238E27FC236}">
                  <a16:creationId xmlns:a16="http://schemas.microsoft.com/office/drawing/2014/main" id="{83847F1D-B611-C8EE-873C-21588E52E83E}"/>
                </a:ext>
              </a:extLst>
            </p:cNvPr>
            <p:cNvSpPr>
              <a:spLocks noChangeAspect="1"/>
            </p:cNvSpPr>
            <p:nvPr/>
          </p:nvSpPr>
          <p:spPr>
            <a:xfrm>
              <a:off x="4533012" y="1113007"/>
              <a:ext cx="1567124" cy="208950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grpSp>
      <p:sp>
        <p:nvSpPr>
          <p:cNvPr id="23" name="Picture Placeholder 18">
            <a:extLst>
              <a:ext uri="{FF2B5EF4-FFF2-40B4-BE49-F238E27FC236}">
                <a16:creationId xmlns:a16="http://schemas.microsoft.com/office/drawing/2014/main" id="{515CEA9B-69CA-EE24-37E0-227A78822F87}"/>
              </a:ext>
            </a:extLst>
          </p:cNvPr>
          <p:cNvSpPr>
            <a:spLocks noGrp="1"/>
          </p:cNvSpPr>
          <p:nvPr>
            <p:ph type="pic" sz="quarter" idx="15" hasCustomPrompt="1"/>
          </p:nvPr>
        </p:nvSpPr>
        <p:spPr>
          <a:xfrm>
            <a:off x="1227419" y="3650615"/>
            <a:ext cx="1452281" cy="2008460"/>
          </a:xfrm>
        </p:spPr>
        <p:txBody>
          <a:bodyPr/>
          <a:lstStyle>
            <a:lvl1pPr>
              <a:defRPr/>
            </a:lvl1pPr>
          </a:lstStyle>
          <a:p>
            <a:r>
              <a:rPr lang="tr-TR" dirty="0"/>
              <a:t>Resim ekleyiniz</a:t>
            </a:r>
          </a:p>
        </p:txBody>
      </p:sp>
      <p:sp>
        <p:nvSpPr>
          <p:cNvPr id="24" name="Text Placeholder 16">
            <a:extLst>
              <a:ext uri="{FF2B5EF4-FFF2-40B4-BE49-F238E27FC236}">
                <a16:creationId xmlns:a16="http://schemas.microsoft.com/office/drawing/2014/main" id="{CCA753CD-9636-50B5-F337-D84B921DAE40}"/>
              </a:ext>
            </a:extLst>
          </p:cNvPr>
          <p:cNvSpPr>
            <a:spLocks noGrp="1"/>
          </p:cNvSpPr>
          <p:nvPr>
            <p:ph type="body" sz="quarter" idx="16" hasCustomPrompt="1"/>
          </p:nvPr>
        </p:nvSpPr>
        <p:spPr>
          <a:xfrm>
            <a:off x="903002" y="5677622"/>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27" name="Freeform: Shape 26">
            <a:extLst>
              <a:ext uri="{FF2B5EF4-FFF2-40B4-BE49-F238E27FC236}">
                <a16:creationId xmlns:a16="http://schemas.microsoft.com/office/drawing/2014/main" id="{82E1F4A0-7C7C-8899-DCDC-39267D5F630E}"/>
              </a:ext>
            </a:extLst>
          </p:cNvPr>
          <p:cNvSpPr/>
          <p:nvPr userDrawn="1"/>
        </p:nvSpPr>
        <p:spPr>
          <a:xfrm>
            <a:off x="4189592" y="5642257"/>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8" name="Rectangle 27">
            <a:extLst>
              <a:ext uri="{FF2B5EF4-FFF2-40B4-BE49-F238E27FC236}">
                <a16:creationId xmlns:a16="http://schemas.microsoft.com/office/drawing/2014/main" id="{56FC9082-5B64-D921-4B6C-8EE62C14E132}"/>
              </a:ext>
            </a:extLst>
          </p:cNvPr>
          <p:cNvSpPr>
            <a:spLocks noChangeAspect="1"/>
          </p:cNvSpPr>
          <p:nvPr userDrawn="1"/>
        </p:nvSpPr>
        <p:spPr>
          <a:xfrm>
            <a:off x="4551826" y="3628106"/>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29" name="Freeform: Shape 28">
            <a:extLst>
              <a:ext uri="{FF2B5EF4-FFF2-40B4-BE49-F238E27FC236}">
                <a16:creationId xmlns:a16="http://schemas.microsoft.com/office/drawing/2014/main" id="{79581952-53C9-2848-D9CB-0083DB10890E}"/>
              </a:ext>
            </a:extLst>
          </p:cNvPr>
          <p:cNvSpPr/>
          <p:nvPr userDrawn="1"/>
        </p:nvSpPr>
        <p:spPr>
          <a:xfrm>
            <a:off x="7529978" y="5652066"/>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rgbClr val="7030A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30" name="Rectangle 29">
            <a:extLst>
              <a:ext uri="{FF2B5EF4-FFF2-40B4-BE49-F238E27FC236}">
                <a16:creationId xmlns:a16="http://schemas.microsoft.com/office/drawing/2014/main" id="{2455CDC7-E362-78F1-ABC6-8DC057371DCC}"/>
              </a:ext>
            </a:extLst>
          </p:cNvPr>
          <p:cNvSpPr>
            <a:spLocks noChangeAspect="1"/>
          </p:cNvSpPr>
          <p:nvPr userDrawn="1"/>
        </p:nvSpPr>
        <p:spPr>
          <a:xfrm>
            <a:off x="7892212" y="3637915"/>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31" name="Picture Placeholder 18">
            <a:extLst>
              <a:ext uri="{FF2B5EF4-FFF2-40B4-BE49-F238E27FC236}">
                <a16:creationId xmlns:a16="http://schemas.microsoft.com/office/drawing/2014/main" id="{AE3CE188-D0B5-266E-FFE9-8352C510734A}"/>
              </a:ext>
            </a:extLst>
          </p:cNvPr>
          <p:cNvSpPr>
            <a:spLocks noGrp="1"/>
          </p:cNvSpPr>
          <p:nvPr>
            <p:ph type="pic" sz="quarter" idx="19" hasCustomPrompt="1"/>
          </p:nvPr>
        </p:nvSpPr>
        <p:spPr>
          <a:xfrm>
            <a:off x="4551362" y="3643605"/>
            <a:ext cx="1452281" cy="2008460"/>
          </a:xfrm>
        </p:spPr>
        <p:txBody>
          <a:bodyPr/>
          <a:lstStyle>
            <a:lvl1pPr>
              <a:defRPr/>
            </a:lvl1pPr>
          </a:lstStyle>
          <a:p>
            <a:r>
              <a:rPr lang="tr-TR" dirty="0"/>
              <a:t>Resim ekleyiniz</a:t>
            </a:r>
          </a:p>
        </p:txBody>
      </p:sp>
      <p:sp>
        <p:nvSpPr>
          <p:cNvPr id="32" name="Text Placeholder 16">
            <a:extLst>
              <a:ext uri="{FF2B5EF4-FFF2-40B4-BE49-F238E27FC236}">
                <a16:creationId xmlns:a16="http://schemas.microsoft.com/office/drawing/2014/main" id="{2A99479B-C304-B828-C831-1F64997B4592}"/>
              </a:ext>
            </a:extLst>
          </p:cNvPr>
          <p:cNvSpPr>
            <a:spLocks noGrp="1"/>
          </p:cNvSpPr>
          <p:nvPr>
            <p:ph type="body" sz="quarter" idx="20" hasCustomPrompt="1"/>
          </p:nvPr>
        </p:nvSpPr>
        <p:spPr>
          <a:xfrm>
            <a:off x="4242924" y="5652065"/>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33" name="Picture Placeholder 18">
            <a:extLst>
              <a:ext uri="{FF2B5EF4-FFF2-40B4-BE49-F238E27FC236}">
                <a16:creationId xmlns:a16="http://schemas.microsoft.com/office/drawing/2014/main" id="{C9377410-F1B0-DA3F-2066-A9FFE09A37D3}"/>
              </a:ext>
            </a:extLst>
          </p:cNvPr>
          <p:cNvSpPr>
            <a:spLocks noGrp="1"/>
          </p:cNvSpPr>
          <p:nvPr>
            <p:ph type="pic" sz="quarter" idx="21" hasCustomPrompt="1"/>
          </p:nvPr>
        </p:nvSpPr>
        <p:spPr>
          <a:xfrm>
            <a:off x="7891284" y="3643040"/>
            <a:ext cx="1452281" cy="2008460"/>
          </a:xfrm>
        </p:spPr>
        <p:txBody>
          <a:bodyPr/>
          <a:lstStyle>
            <a:lvl1pPr>
              <a:defRPr/>
            </a:lvl1pPr>
          </a:lstStyle>
          <a:p>
            <a:r>
              <a:rPr lang="tr-TR" dirty="0"/>
              <a:t>Resim ekleyiniz</a:t>
            </a:r>
          </a:p>
        </p:txBody>
      </p:sp>
      <p:sp>
        <p:nvSpPr>
          <p:cNvPr id="34" name="Text Placeholder 16">
            <a:extLst>
              <a:ext uri="{FF2B5EF4-FFF2-40B4-BE49-F238E27FC236}">
                <a16:creationId xmlns:a16="http://schemas.microsoft.com/office/drawing/2014/main" id="{A2DDAA7F-E187-498D-D0C7-152856664046}"/>
              </a:ext>
            </a:extLst>
          </p:cNvPr>
          <p:cNvSpPr>
            <a:spLocks noGrp="1"/>
          </p:cNvSpPr>
          <p:nvPr>
            <p:ph type="body" sz="quarter" idx="22" hasCustomPrompt="1"/>
          </p:nvPr>
        </p:nvSpPr>
        <p:spPr>
          <a:xfrm>
            <a:off x="7582846" y="5651500"/>
            <a:ext cx="2159748" cy="404658"/>
          </a:xfrm>
        </p:spPr>
        <p:txBody>
          <a:bodyPr>
            <a:normAutofit/>
          </a:bodyPr>
          <a:lstStyle>
            <a:lvl1pPr marL="0" indent="0" algn="ctr">
              <a:lnSpc>
                <a:spcPct val="100000"/>
              </a:lnSpc>
              <a:spcBef>
                <a:spcPts val="0"/>
              </a:spcBef>
              <a:buNone/>
              <a:defRPr sz="1200" b="1">
                <a:solidFill>
                  <a:schemeClr val="bg1"/>
                </a:solidFill>
              </a:defRPr>
            </a:lvl1pPr>
            <a:lvl2pPr>
              <a:defRPr sz="1200"/>
            </a:lvl2pPr>
            <a:lvl3pPr>
              <a:defRPr sz="1200"/>
            </a:lvl3pPr>
            <a:lvl4pPr>
              <a:defRPr sz="1200"/>
            </a:lvl4pPr>
            <a:lvl5pPr>
              <a:defRPr sz="1200"/>
            </a:lvl5pPr>
          </a:lstStyle>
          <a:p>
            <a:pPr lvl="0"/>
            <a:r>
              <a:rPr lang="tr-TR" dirty="0"/>
              <a:t>Ad Soyad (Fakülte Sekreteri)</a:t>
            </a:r>
          </a:p>
        </p:txBody>
      </p:sp>
      <p:cxnSp>
        <p:nvCxnSpPr>
          <p:cNvPr id="36" name="Connector: Elbow 35">
            <a:extLst>
              <a:ext uri="{FF2B5EF4-FFF2-40B4-BE49-F238E27FC236}">
                <a16:creationId xmlns:a16="http://schemas.microsoft.com/office/drawing/2014/main" id="{1EC2A9CE-13AB-A9B1-6BB3-159C1E5606B9}"/>
              </a:ext>
            </a:extLst>
          </p:cNvPr>
          <p:cNvCxnSpPr>
            <a:stCxn id="17" idx="1"/>
            <a:endCxn id="23" idx="0"/>
          </p:cNvCxnSpPr>
          <p:nvPr userDrawn="1"/>
        </p:nvCxnSpPr>
        <p:spPr>
          <a:xfrm rot="10800000" flipV="1">
            <a:off x="1953561" y="3300141"/>
            <a:ext cx="2243939" cy="350474"/>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38" name="Connector: Elbow 37">
            <a:extLst>
              <a:ext uri="{FF2B5EF4-FFF2-40B4-BE49-F238E27FC236}">
                <a16:creationId xmlns:a16="http://schemas.microsoft.com/office/drawing/2014/main" id="{1CAD0E2E-ABC0-AB7B-78BB-C382DD7BA892}"/>
              </a:ext>
            </a:extLst>
          </p:cNvPr>
          <p:cNvCxnSpPr>
            <a:stCxn id="17" idx="3"/>
            <a:endCxn id="33" idx="0"/>
          </p:cNvCxnSpPr>
          <p:nvPr userDrawn="1"/>
        </p:nvCxnSpPr>
        <p:spPr>
          <a:xfrm>
            <a:off x="6357247" y="3300141"/>
            <a:ext cx="2260178" cy="342899"/>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583D98A2-E5DD-2270-021B-D646862CDA4D}"/>
              </a:ext>
            </a:extLst>
          </p:cNvPr>
          <p:cNvCxnSpPr>
            <a:cxnSpLocks/>
            <a:stCxn id="17" idx="2"/>
            <a:endCxn id="31" idx="0"/>
          </p:cNvCxnSpPr>
          <p:nvPr userDrawn="1"/>
        </p:nvCxnSpPr>
        <p:spPr>
          <a:xfrm>
            <a:off x="5277373" y="3490192"/>
            <a:ext cx="130" cy="153413"/>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6142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BEC9E-C025-B5A8-B393-8ECC0C63F61F}"/>
              </a:ext>
            </a:extLst>
          </p:cNvPr>
          <p:cNvSpPr>
            <a:spLocks noGrp="1"/>
          </p:cNvSpPr>
          <p:nvPr>
            <p:ph type="title" hasCustomPrompt="1"/>
          </p:nvPr>
        </p:nvSpPr>
        <p:spPr>
          <a:xfrm>
            <a:off x="1600200" y="520700"/>
            <a:ext cx="9753600" cy="571500"/>
          </a:xfrm>
        </p:spPr>
        <p:txBody>
          <a:bodyPr>
            <a:normAutofit/>
          </a:bodyPr>
          <a:lstStyle>
            <a:lvl1pPr>
              <a:defRPr sz="2200" b="1"/>
            </a:lvl1pPr>
          </a:lstStyle>
          <a:p>
            <a:r>
              <a:rPr lang="tr-TR" dirty="0"/>
              <a:t>Bölüm Adını Giriniz</a:t>
            </a:r>
          </a:p>
        </p:txBody>
      </p:sp>
      <p:sp>
        <p:nvSpPr>
          <p:cNvPr id="3" name="Date Placeholder 2">
            <a:extLst>
              <a:ext uri="{FF2B5EF4-FFF2-40B4-BE49-F238E27FC236}">
                <a16:creationId xmlns:a16="http://schemas.microsoft.com/office/drawing/2014/main" id="{5C1BE0CC-7CCD-4147-530D-0CE4AF4A5B6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26.05.2025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D33DAF8F-8AD9-FEE2-3609-ECCFC41579D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71564CCE-F816-5827-1BA5-596AB8D1453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Metin Yer Tutucusu 2">
            <a:extLst>
              <a:ext uri="{FF2B5EF4-FFF2-40B4-BE49-F238E27FC236}">
                <a16:creationId xmlns:a16="http://schemas.microsoft.com/office/drawing/2014/main" id="{7FE6A1BB-6F5B-2BD5-F9EB-7CC965E8C2BA}"/>
              </a:ext>
            </a:extLst>
          </p:cNvPr>
          <p:cNvSpPr>
            <a:spLocks noGrp="1"/>
          </p:cNvSpPr>
          <p:nvPr>
            <p:ph idx="1"/>
          </p:nvPr>
        </p:nvSpPr>
        <p:spPr>
          <a:xfrm>
            <a:off x="977080" y="1213945"/>
            <a:ext cx="10376719" cy="4782197"/>
          </a:xfrm>
          <a:prstGeom prst="rect">
            <a:avLst/>
          </a:prstGeom>
        </p:spPr>
        <p:txBody>
          <a:bodyPr vert="horz" lIns="91440" tIns="45720" rIns="91440" bIns="45720" rtlCol="0">
            <a:normAutofit/>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36770429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26.05.2025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528832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26.05.2025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2610668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26.05.2025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199318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26.05.2025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23679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26.05.2025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Altbilgi Yer Tutucusu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ayt Numarası Yer Tutucusu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05910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26.05.2025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Altbilgi Yer Tutucusu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ayt Numarası Yer Tutucusu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426371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26.05.2025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Altbilgi Yer Tutucusu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185622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26.05.2025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7814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26.05.2025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275245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26.05.2025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113626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26.05.2025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4312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662BFA-4C2C-4A38-AADE-FD7585A05BA6}" type="datetimeFigureOut">
              <a:rPr lang="tr-TR" smtClean="0"/>
              <a:t>26.05.2025</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59628E-6A3A-413A-86BA-B583F14BAED6}" type="slidenum">
              <a:rPr lang="tr-TR" smtClean="0"/>
              <a:t>‹#›</a:t>
            </a:fld>
            <a:endParaRPr lang="tr-TR"/>
          </a:p>
        </p:txBody>
      </p:sp>
    </p:spTree>
    <p:extLst>
      <p:ext uri="{BB962C8B-B14F-4D97-AF65-F5344CB8AC3E}">
        <p14:creationId xmlns:p14="http://schemas.microsoft.com/office/powerpoint/2010/main" val="37465382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26.05.2025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6197956"/>
      </p:ext>
    </p:extLst>
  </p:cSld>
  <p:clrMap bg1="lt1" tx1="dk1" bg2="lt2" tx2="dk2" accent1="accent1" accent2="accent2" accent3="accent3" accent4="accent4" accent5="accent5" accent6="accent6" hlink="hlink" folHlink="folHlink"/>
  <p:sldLayoutIdLst>
    <p:sldLayoutId id="2147483686" r:id="rId1"/>
    <p:sldLayoutId id="2147483684"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2.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comments" Target="../comments/comment1.xml"/><Relationship Id="rId2" Type="http://schemas.openxmlformats.org/officeDocument/2006/relationships/diagramData" Target="../diagrams/data3.xml"/><Relationship Id="rId1" Type="http://schemas.openxmlformats.org/officeDocument/2006/relationships/slideLayout" Target="../slideLayouts/slideLayout1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17.jpeg"/><Relationship Id="rId4" Type="http://schemas.openxmlformats.org/officeDocument/2006/relationships/image" Target="../media/image16.jpeg"/></Relationships>
</file>

<file path=ppt/slides/_rels/slide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25.JPG"/></Relationships>
</file>

<file path=ppt/slides/_rels/slide3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29.jpeg"/><Relationship Id="rId4" Type="http://schemas.openxmlformats.org/officeDocument/2006/relationships/image" Target="../media/image28.jpeg"/></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32.jpeg"/></Relationships>
</file>

<file path=ppt/slides/_rels/slide3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34.jpeg"/></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37.jpeg"/></Relationships>
</file>

<file path=ppt/slides/_rels/slide4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39.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0" y="3522284"/>
            <a:ext cx="12192000" cy="58477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3200" b="1" noProof="0" dirty="0">
                <a:solidFill>
                  <a:prstClr val="black">
                    <a:lumMod val="85000"/>
                    <a:lumOff val="15000"/>
                  </a:prstClr>
                </a:solidFill>
                <a:latin typeface="Times New Roman" panose="02020603050405020304" pitchFamily="18" charset="0"/>
                <a:cs typeface="Times New Roman" panose="02020603050405020304" pitchFamily="18" charset="0"/>
              </a:rPr>
              <a:t>SAĞLIK HİZMETLERİ MESLEK YÜKSEKOKULU</a:t>
            </a:r>
            <a:endParaRPr kumimoji="0" lang="tr-TR" sz="4000" b="1" i="0" u="none" strike="noStrike" kern="1200" cap="none" spc="0" normalizeH="0" baseline="0" noProof="0" dirty="0">
              <a:ln>
                <a:noFill/>
              </a:ln>
              <a:solidFill>
                <a:prstClr val="black">
                  <a:lumMod val="85000"/>
                  <a:lumOff val="15000"/>
                </a:prstClr>
              </a:solidFill>
              <a:effectLst/>
              <a:uLnTx/>
              <a:uFillTx/>
              <a:cs typeface="Times New Roman" panose="02020603050405020304" pitchFamily="18" charset="0"/>
            </a:endParaRPr>
          </a:p>
        </p:txBody>
      </p:sp>
      <p:sp>
        <p:nvSpPr>
          <p:cNvPr id="7" name="Dikdörtgen 6"/>
          <p:cNvSpPr/>
          <p:nvPr/>
        </p:nvSpPr>
        <p:spPr>
          <a:xfrm>
            <a:off x="3784803" y="4687372"/>
            <a:ext cx="4007251" cy="954107"/>
          </a:xfrm>
          <a:prstGeom prst="rect">
            <a:avLst/>
          </a:prstGeom>
        </p:spPr>
        <p:txBody>
          <a:bodyPr wrap="none">
            <a:spAutoFit/>
          </a:bodyPr>
          <a:lstStyle/>
          <a:p>
            <a:r>
              <a:rPr lang="tr-TR" sz="2800" b="1" dirty="0">
                <a:solidFill>
                  <a:prstClr val="black">
                    <a:lumMod val="85000"/>
                    <a:lumOff val="15000"/>
                  </a:prstClr>
                </a:solidFill>
                <a:cs typeface="Times New Roman" panose="02020603050405020304" pitchFamily="18" charset="0"/>
              </a:rPr>
              <a:t>2025 Yılı Brifing Toplantısı</a:t>
            </a:r>
          </a:p>
          <a:p>
            <a:pPr algn="ctr"/>
            <a:r>
              <a:rPr lang="tr-TR" sz="2800" b="1" dirty="0">
                <a:solidFill>
                  <a:prstClr val="black">
                    <a:lumMod val="85000"/>
                    <a:lumOff val="15000"/>
                  </a:prstClr>
                </a:solidFill>
                <a:cs typeface="Times New Roman" panose="02020603050405020304" pitchFamily="18" charset="0"/>
              </a:rPr>
              <a:t>NİSAN 2025</a:t>
            </a:r>
            <a:endParaRPr lang="tr-TR" sz="2800" dirty="0"/>
          </a:p>
        </p:txBody>
      </p:sp>
    </p:spTree>
    <p:extLst>
      <p:ext uri="{BB962C8B-B14F-4D97-AF65-F5344CB8AC3E}">
        <p14:creationId xmlns:p14="http://schemas.microsoft.com/office/powerpoint/2010/main" val="875607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06898-63E9-644E-C967-2037EE938B17}"/>
              </a:ext>
            </a:extLst>
          </p:cNvPr>
          <p:cNvSpPr>
            <a:spLocks noGrp="1"/>
          </p:cNvSpPr>
          <p:nvPr>
            <p:ph type="title"/>
          </p:nvPr>
        </p:nvSpPr>
        <p:spPr/>
        <p:txBody>
          <a:bodyPr/>
          <a:lstStyle/>
          <a:p>
            <a:r>
              <a:rPr lang="tr-TR" dirty="0"/>
              <a:t>Misyon</a:t>
            </a:r>
          </a:p>
        </p:txBody>
      </p:sp>
      <p:sp>
        <p:nvSpPr>
          <p:cNvPr id="3" name="Content Placeholder 2">
            <a:extLst>
              <a:ext uri="{FF2B5EF4-FFF2-40B4-BE49-F238E27FC236}">
                <a16:creationId xmlns:a16="http://schemas.microsoft.com/office/drawing/2014/main" id="{5B671540-89FF-6CC1-1347-C91D8A92F5B9}"/>
              </a:ext>
            </a:extLst>
          </p:cNvPr>
          <p:cNvSpPr>
            <a:spLocks noGrp="1"/>
          </p:cNvSpPr>
          <p:nvPr>
            <p:ph idx="1"/>
          </p:nvPr>
        </p:nvSpPr>
        <p:spPr>
          <a:xfrm>
            <a:off x="838200" y="1388962"/>
            <a:ext cx="10569606" cy="3982027"/>
          </a:xfrm>
        </p:spPr>
        <p:txBody>
          <a:bodyPr>
            <a:normAutofit/>
          </a:bodyPr>
          <a:lstStyle/>
          <a:p>
            <a:pPr indent="0" algn="just">
              <a:lnSpc>
                <a:spcPct val="150000"/>
              </a:lnSpc>
              <a:spcAft>
                <a:spcPts val="1000"/>
              </a:spcAft>
              <a:buNone/>
            </a:pPr>
            <a:r>
              <a:rPr lang="tr-TR" dirty="0">
                <a:latin typeface="Times New Roman" panose="02020603050405020304" pitchFamily="18" charset="0"/>
                <a:ea typeface="Calibri" panose="020F0502020204030204" pitchFamily="34" charset="0"/>
                <a:cs typeface="Times New Roman" panose="02020603050405020304" pitchFamily="18" charset="0"/>
              </a:rPr>
              <a:t>Sağlık alanında; uluslararası mesleki ölçütlere uygun olarak hazırlanmış eğitim programları aracılığıyla, bilimsel, teknolojik, çağdaş değerler doğrultusunda, üstün bilgi ve beceri ile donatılmış, topluma faydalı teknik ara elemanların yetişmesini sağlayarak, ülkemiz sağlık hizmetlerinin gelişmesi ve güçlenmesine katkıda bulunmaktır.</a:t>
            </a:r>
            <a:endParaRPr lang="tr-TR"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tr-TR" dirty="0"/>
          </a:p>
        </p:txBody>
      </p:sp>
    </p:spTree>
    <p:extLst>
      <p:ext uri="{BB962C8B-B14F-4D97-AF65-F5344CB8AC3E}">
        <p14:creationId xmlns:p14="http://schemas.microsoft.com/office/powerpoint/2010/main" val="1880216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1D34E-C33F-70F4-E89F-3504E8DC531C}"/>
              </a:ext>
            </a:extLst>
          </p:cNvPr>
          <p:cNvSpPr>
            <a:spLocks noGrp="1"/>
          </p:cNvSpPr>
          <p:nvPr>
            <p:ph type="title"/>
          </p:nvPr>
        </p:nvSpPr>
        <p:spPr/>
        <p:txBody>
          <a:bodyPr/>
          <a:lstStyle/>
          <a:p>
            <a:r>
              <a:rPr lang="tr-TR" dirty="0"/>
              <a:t>Vizyon</a:t>
            </a:r>
          </a:p>
        </p:txBody>
      </p:sp>
      <p:sp>
        <p:nvSpPr>
          <p:cNvPr id="3" name="Content Placeholder 2">
            <a:extLst>
              <a:ext uri="{FF2B5EF4-FFF2-40B4-BE49-F238E27FC236}">
                <a16:creationId xmlns:a16="http://schemas.microsoft.com/office/drawing/2014/main" id="{325F51EA-936F-91BB-5FF0-44A7E249EB87}"/>
              </a:ext>
            </a:extLst>
          </p:cNvPr>
          <p:cNvSpPr>
            <a:spLocks noGrp="1"/>
          </p:cNvSpPr>
          <p:nvPr>
            <p:ph idx="1"/>
          </p:nvPr>
        </p:nvSpPr>
        <p:spPr>
          <a:xfrm>
            <a:off x="701336" y="1602026"/>
            <a:ext cx="10173810" cy="3893251"/>
          </a:xfrm>
        </p:spPr>
        <p:txBody>
          <a:bodyPr>
            <a:normAutofit/>
          </a:bodyPr>
          <a:lstStyle/>
          <a:p>
            <a:pPr indent="0" algn="just">
              <a:lnSpc>
                <a:spcPct val="115000"/>
              </a:lnSpc>
              <a:spcAft>
                <a:spcPts val="1000"/>
              </a:spcAft>
              <a:buNone/>
            </a:pPr>
            <a:r>
              <a:rPr lang="tr-TR" dirty="0">
                <a:latin typeface="Times New Roman" panose="02020603050405020304" pitchFamily="18" charset="0"/>
                <a:ea typeface="Calibri" panose="020F0502020204030204" pitchFamily="34" charset="0"/>
                <a:cs typeface="Times New Roman" panose="02020603050405020304" pitchFamily="18" charset="0"/>
              </a:rPr>
              <a:t>Ulusal ve uluslararası düzeyde saygın, tercih edilen, üretken, çevresi ile etkin iletişim kurabilen, ekip çalışması yapabilen, toplumsal gereksinimler doğrultusunda mesleki becerilerle donatılmış ve ülkesine karşı sorumluklarını bilen sağlık teknikerlerinin yetiştirilmesinde öncü eğitim kurumu olmaktır.</a:t>
            </a:r>
            <a:endParaRPr lang="tr-TR" sz="24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tr-TR" dirty="0"/>
          </a:p>
          <a:p>
            <a:pPr marL="0" indent="0">
              <a:buNone/>
            </a:pPr>
            <a:endParaRPr lang="tr-TR" dirty="0"/>
          </a:p>
        </p:txBody>
      </p:sp>
    </p:spTree>
    <p:extLst>
      <p:ext uri="{BB962C8B-B14F-4D97-AF65-F5344CB8AC3E}">
        <p14:creationId xmlns:p14="http://schemas.microsoft.com/office/powerpoint/2010/main" val="1109752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D8DEF-7666-A08E-C11F-5BCDAF8F347D}"/>
              </a:ext>
            </a:extLst>
          </p:cNvPr>
          <p:cNvSpPr>
            <a:spLocks noGrp="1"/>
          </p:cNvSpPr>
          <p:nvPr>
            <p:ph type="title"/>
          </p:nvPr>
        </p:nvSpPr>
        <p:spPr/>
        <p:txBody>
          <a:bodyPr>
            <a:normAutofit fontScale="90000"/>
          </a:bodyPr>
          <a:lstStyle/>
          <a:p>
            <a:endParaRPr lang="tr-TR" dirty="0"/>
          </a:p>
        </p:txBody>
      </p:sp>
      <p:sp>
        <p:nvSpPr>
          <p:cNvPr id="3" name="Text Placeholder 2">
            <a:extLst>
              <a:ext uri="{FF2B5EF4-FFF2-40B4-BE49-F238E27FC236}">
                <a16:creationId xmlns:a16="http://schemas.microsoft.com/office/drawing/2014/main" id="{2D338A51-BCA6-F98A-E85C-D57166EECA57}"/>
              </a:ext>
            </a:extLst>
          </p:cNvPr>
          <p:cNvSpPr>
            <a:spLocks noGrp="1"/>
          </p:cNvSpPr>
          <p:nvPr>
            <p:ph type="body" sz="quarter" idx="13"/>
          </p:nvPr>
        </p:nvSpPr>
        <p:spPr/>
        <p:txBody>
          <a:bodyPr>
            <a:normAutofit fontScale="92500" lnSpcReduction="20000"/>
          </a:bodyPr>
          <a:lstStyle/>
          <a:p>
            <a:r>
              <a:rPr lang="tr-TR" dirty="0" err="1"/>
              <a:t>Prof.Dr.Behcet</a:t>
            </a:r>
            <a:r>
              <a:rPr lang="tr-TR" dirty="0"/>
              <a:t> İNAL</a:t>
            </a:r>
          </a:p>
          <a:p>
            <a:r>
              <a:rPr lang="tr-TR" dirty="0"/>
              <a:t>MÜDÜR</a:t>
            </a:r>
          </a:p>
        </p:txBody>
      </p:sp>
      <p:sp>
        <p:nvSpPr>
          <p:cNvPr id="6" name="Text Placeholder 5">
            <a:extLst>
              <a:ext uri="{FF2B5EF4-FFF2-40B4-BE49-F238E27FC236}">
                <a16:creationId xmlns:a16="http://schemas.microsoft.com/office/drawing/2014/main" id="{957D2BD2-34F2-5E6B-FE13-8ECF76DB80AF}"/>
              </a:ext>
            </a:extLst>
          </p:cNvPr>
          <p:cNvSpPr>
            <a:spLocks noGrp="1"/>
          </p:cNvSpPr>
          <p:nvPr>
            <p:ph type="body" sz="quarter" idx="16"/>
          </p:nvPr>
        </p:nvSpPr>
        <p:spPr>
          <a:xfrm>
            <a:off x="903002" y="5677621"/>
            <a:ext cx="2159748" cy="688491"/>
          </a:xfrm>
        </p:spPr>
        <p:txBody>
          <a:bodyPr>
            <a:normAutofit/>
          </a:bodyPr>
          <a:lstStyle/>
          <a:p>
            <a:r>
              <a:rPr lang="tr-TR" dirty="0" err="1"/>
              <a:t>Dr.Öğr.Üyesi</a:t>
            </a:r>
            <a:r>
              <a:rPr lang="tr-TR" dirty="0"/>
              <a:t> Salih ÇENGEL</a:t>
            </a:r>
          </a:p>
          <a:p>
            <a:r>
              <a:rPr lang="tr-TR" dirty="0" err="1"/>
              <a:t>Müd.Yrd</a:t>
            </a:r>
            <a:r>
              <a:rPr lang="tr-TR" dirty="0"/>
              <a:t>.</a:t>
            </a:r>
          </a:p>
        </p:txBody>
      </p:sp>
      <p:pic>
        <p:nvPicPr>
          <p:cNvPr id="11" name="Resim Yer Tutucusu 10"/>
          <p:cNvPicPr>
            <a:picLocks noGrp="1" noChangeAspect="1"/>
          </p:cNvPicPr>
          <p:nvPr>
            <p:ph type="pic" sz="quarter" idx="19"/>
          </p:nvPr>
        </p:nvPicPr>
        <p:blipFill>
          <a:blip r:embed="rId2"/>
          <a:srcRect l="3823" r="3823"/>
          <a:stretch>
            <a:fillRect/>
          </a:stretch>
        </p:blipFill>
        <p:spPr>
          <a:xfrm>
            <a:off x="4551362" y="3643605"/>
            <a:ext cx="1452281" cy="1887183"/>
          </a:xfrm>
          <a:prstGeom prst="rect">
            <a:avLst/>
          </a:prstGeom>
        </p:spPr>
      </p:pic>
      <p:sp>
        <p:nvSpPr>
          <p:cNvPr id="8" name="Text Placeholder 7">
            <a:extLst>
              <a:ext uri="{FF2B5EF4-FFF2-40B4-BE49-F238E27FC236}">
                <a16:creationId xmlns:a16="http://schemas.microsoft.com/office/drawing/2014/main" id="{53A7A8B4-DB11-00FF-DEB5-E0A17EE306D6}"/>
              </a:ext>
            </a:extLst>
          </p:cNvPr>
          <p:cNvSpPr>
            <a:spLocks noGrp="1"/>
          </p:cNvSpPr>
          <p:nvPr>
            <p:ph type="body" sz="quarter" idx="20"/>
          </p:nvPr>
        </p:nvSpPr>
        <p:spPr/>
        <p:txBody>
          <a:bodyPr>
            <a:normAutofit fontScale="92500" lnSpcReduction="10000"/>
          </a:bodyPr>
          <a:lstStyle/>
          <a:p>
            <a:r>
              <a:rPr lang="tr-TR" dirty="0" err="1"/>
              <a:t>Öğr.Gör.Asım</a:t>
            </a:r>
            <a:r>
              <a:rPr lang="tr-TR" dirty="0"/>
              <a:t> ÖZBEK</a:t>
            </a:r>
          </a:p>
          <a:p>
            <a:r>
              <a:rPr lang="tr-TR" dirty="0" err="1"/>
              <a:t>Müd.Yrd</a:t>
            </a:r>
            <a:r>
              <a:rPr lang="tr-TR" dirty="0"/>
              <a:t>.</a:t>
            </a:r>
          </a:p>
        </p:txBody>
      </p:sp>
      <p:sp>
        <p:nvSpPr>
          <p:cNvPr id="10" name="Text Placeholder 9">
            <a:extLst>
              <a:ext uri="{FF2B5EF4-FFF2-40B4-BE49-F238E27FC236}">
                <a16:creationId xmlns:a16="http://schemas.microsoft.com/office/drawing/2014/main" id="{EA0178EE-30DE-4FA0-018D-29D3C3F223C2}"/>
              </a:ext>
            </a:extLst>
          </p:cNvPr>
          <p:cNvSpPr>
            <a:spLocks noGrp="1"/>
          </p:cNvSpPr>
          <p:nvPr>
            <p:ph type="body" sz="quarter" idx="22"/>
          </p:nvPr>
        </p:nvSpPr>
        <p:spPr>
          <a:xfrm>
            <a:off x="7582846" y="5652065"/>
            <a:ext cx="2159748" cy="404093"/>
          </a:xfrm>
        </p:spPr>
        <p:txBody>
          <a:bodyPr>
            <a:noAutofit/>
          </a:bodyPr>
          <a:lstStyle/>
          <a:p>
            <a:r>
              <a:rPr lang="tr-TR" dirty="0" err="1">
                <a:solidFill>
                  <a:schemeClr val="tx1"/>
                </a:solidFill>
              </a:rPr>
              <a:t>M.Aydın</a:t>
            </a:r>
            <a:r>
              <a:rPr lang="tr-TR" dirty="0">
                <a:solidFill>
                  <a:schemeClr val="tx1"/>
                </a:solidFill>
              </a:rPr>
              <a:t> BEŞTAŞ</a:t>
            </a:r>
          </a:p>
          <a:p>
            <a:r>
              <a:rPr lang="tr-TR" dirty="0">
                <a:solidFill>
                  <a:schemeClr val="tx1"/>
                </a:solidFill>
              </a:rPr>
              <a:t>Yüksekokul Sekreteri</a:t>
            </a:r>
          </a:p>
        </p:txBody>
      </p:sp>
      <p:pic>
        <p:nvPicPr>
          <p:cNvPr id="1026" name="Picture 2" descr="https://shmyo.siirt.edu.tr/foto/userfoto/A0244.jpg202486164040599.jpg"/>
          <p:cNvPicPr>
            <a:picLocks noGrp="1" noChangeAspect="1" noChangeArrowheads="1"/>
          </p:cNvPicPr>
          <p:nvPr>
            <p:ph type="pic" sz="quarter" idx="14"/>
          </p:nvPr>
        </p:nvPicPr>
        <p:blipFill>
          <a:blip r:embed="rId3" cstate="print">
            <a:extLst>
              <a:ext uri="{28A0092B-C50C-407E-A947-70E740481C1C}">
                <a14:useLocalDpi xmlns:a14="http://schemas.microsoft.com/office/drawing/2010/main" val="0"/>
              </a:ext>
            </a:extLst>
          </a:blip>
          <a:srcRect l="603" r="603"/>
          <a:stretch>
            <a:fillRect/>
          </a:stretch>
        </p:blipFill>
        <p:spPr bwMode="auto">
          <a:xfrm>
            <a:off x="4427538" y="1137556"/>
            <a:ext cx="1489075" cy="185125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shmyo.siirt.edu.tr/foto/userfoto/20171205_183839.jpg201712682239284.jpg"/>
          <p:cNvPicPr>
            <a:picLocks noGrp="1" noChangeAspect="1" noChangeArrowheads="1"/>
          </p:cNvPicPr>
          <p:nvPr>
            <p:ph type="pic" sz="quarter" idx="15"/>
          </p:nvPr>
        </p:nvPicPr>
        <p:blipFill>
          <a:blip r:embed="rId4">
            <a:extLst>
              <a:ext uri="{28A0092B-C50C-407E-A947-70E740481C1C}">
                <a14:useLocalDpi xmlns:a14="http://schemas.microsoft.com/office/drawing/2010/main" val="0"/>
              </a:ext>
            </a:extLst>
          </a:blip>
          <a:srcRect l="29657" r="29657"/>
          <a:stretch>
            <a:fillRect/>
          </a:stretch>
        </p:blipFill>
        <p:spPr bwMode="auto">
          <a:xfrm>
            <a:off x="1227419" y="3650615"/>
            <a:ext cx="1452281" cy="180027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shmyo.siirt.edu.tr/foto/userfoto/B0149_201332085335328.jpg"/>
          <p:cNvPicPr>
            <a:picLocks noGrp="1" noChangeAspect="1" noChangeArrowheads="1"/>
          </p:cNvPicPr>
          <p:nvPr>
            <p:ph type="pic" sz="quarter" idx="21"/>
          </p:nvPr>
        </p:nvPicPr>
        <p:blipFill>
          <a:blip r:embed="rId5">
            <a:extLst>
              <a:ext uri="{28A0092B-C50C-407E-A947-70E740481C1C}">
                <a14:useLocalDpi xmlns:a14="http://schemas.microsoft.com/office/drawing/2010/main" val="0"/>
              </a:ext>
            </a:extLst>
          </a:blip>
          <a:srcRect l="411" r="411"/>
          <a:stretch>
            <a:fillRect/>
          </a:stretch>
        </p:blipFill>
        <p:spPr bwMode="auto">
          <a:xfrm>
            <a:off x="7891463" y="3643312"/>
            <a:ext cx="1452562" cy="1887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8308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ABA83-BCA4-E7C7-7A1F-F18503F04A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4F95B1-7819-69A5-F2DC-513B5E3ADE3C}"/>
              </a:ext>
            </a:extLst>
          </p:cNvPr>
          <p:cNvSpPr>
            <a:spLocks noGrp="1"/>
          </p:cNvSpPr>
          <p:nvPr>
            <p:ph type="title"/>
          </p:nvPr>
        </p:nvSpPr>
        <p:spPr/>
        <p:txBody>
          <a:bodyPr/>
          <a:lstStyle/>
          <a:p>
            <a:r>
              <a:rPr lang="tr-TR" dirty="0"/>
              <a:t>İDARİ PERSONELİMİZ</a:t>
            </a:r>
          </a:p>
        </p:txBody>
      </p:sp>
      <p:graphicFrame>
        <p:nvGraphicFramePr>
          <p:cNvPr id="6" name="Content Placeholder 5">
            <a:extLst>
              <a:ext uri="{FF2B5EF4-FFF2-40B4-BE49-F238E27FC236}">
                <a16:creationId xmlns:a16="http://schemas.microsoft.com/office/drawing/2014/main" id="{96F330B6-CAD6-E91A-C709-F4D0324464FB}"/>
              </a:ext>
            </a:extLst>
          </p:cNvPr>
          <p:cNvGraphicFramePr>
            <a:graphicFrameLocks noGrp="1"/>
          </p:cNvGraphicFramePr>
          <p:nvPr>
            <p:ph idx="1"/>
            <p:extLst>
              <p:ext uri="{D42A27DB-BD31-4B8C-83A1-F6EECF244321}">
                <p14:modId xmlns:p14="http://schemas.microsoft.com/office/powerpoint/2010/main" val="1883466615"/>
              </p:ext>
            </p:extLst>
          </p:nvPr>
        </p:nvGraphicFramePr>
        <p:xfrm>
          <a:off x="1323108" y="1296360"/>
          <a:ext cx="10358819" cy="4527390"/>
        </p:xfrm>
        <a:graphic>
          <a:graphicData uri="http://schemas.openxmlformats.org/drawingml/2006/table">
            <a:tbl>
              <a:tblPr firstRow="1" bandRow="1">
                <a:tableStyleId>{74C1A8A3-306A-4EB7-A6B1-4F7E0EB9C5D6}</a:tableStyleId>
              </a:tblPr>
              <a:tblGrid>
                <a:gridCol w="4478197">
                  <a:extLst>
                    <a:ext uri="{9D8B030D-6E8A-4147-A177-3AD203B41FA5}">
                      <a16:colId xmlns:a16="http://schemas.microsoft.com/office/drawing/2014/main" val="3834614422"/>
                    </a:ext>
                  </a:extLst>
                </a:gridCol>
                <a:gridCol w="5880622">
                  <a:extLst>
                    <a:ext uri="{9D8B030D-6E8A-4147-A177-3AD203B41FA5}">
                      <a16:colId xmlns:a16="http://schemas.microsoft.com/office/drawing/2014/main" val="200479393"/>
                    </a:ext>
                  </a:extLst>
                </a:gridCol>
              </a:tblGrid>
              <a:tr h="646770">
                <a:tc>
                  <a:txBody>
                    <a:bodyPr/>
                    <a:lstStyle/>
                    <a:p>
                      <a:r>
                        <a:rPr lang="tr-TR" dirty="0"/>
                        <a:t>Adı SOYADI</a:t>
                      </a:r>
                    </a:p>
                  </a:txBody>
                  <a:tcPr/>
                </a:tc>
                <a:tc>
                  <a:txBody>
                    <a:bodyPr/>
                    <a:lstStyle/>
                    <a:p>
                      <a:r>
                        <a:rPr lang="tr-TR" dirty="0"/>
                        <a:t>GÖREVİ</a:t>
                      </a:r>
                    </a:p>
                  </a:txBody>
                  <a:tcPr/>
                </a:tc>
                <a:extLst>
                  <a:ext uri="{0D108BD9-81ED-4DB2-BD59-A6C34878D82A}">
                    <a16:rowId xmlns:a16="http://schemas.microsoft.com/office/drawing/2014/main" val="1015075536"/>
                  </a:ext>
                </a:extLst>
              </a:tr>
              <a:tr h="646770">
                <a:tc>
                  <a:txBody>
                    <a:bodyPr/>
                    <a:lstStyle/>
                    <a:p>
                      <a:r>
                        <a:rPr lang="tr-TR" dirty="0" err="1">
                          <a:latin typeface="Times New Roman" panose="02020603050405020304" pitchFamily="18" charset="0"/>
                          <a:cs typeface="Times New Roman" panose="02020603050405020304" pitchFamily="18" charset="0"/>
                        </a:rPr>
                        <a:t>M.Aydın</a:t>
                      </a:r>
                      <a:r>
                        <a:rPr lang="tr-TR" baseline="0" dirty="0">
                          <a:latin typeface="Times New Roman" panose="02020603050405020304" pitchFamily="18" charset="0"/>
                          <a:cs typeface="Times New Roman" panose="02020603050405020304" pitchFamily="18" charset="0"/>
                        </a:rPr>
                        <a:t> BEŞTAŞ</a:t>
                      </a:r>
                      <a:endParaRPr lang="tr-TR" dirty="0">
                        <a:latin typeface="Times New Roman" panose="02020603050405020304" pitchFamily="18" charset="0"/>
                        <a:cs typeface="Times New Roman" panose="02020603050405020304" pitchFamily="18" charset="0"/>
                      </a:endParaRPr>
                    </a:p>
                  </a:txBody>
                  <a:tcPr/>
                </a:tc>
                <a:tc>
                  <a:txBody>
                    <a:bodyPr/>
                    <a:lstStyle/>
                    <a:p>
                      <a:r>
                        <a:rPr lang="tr-TR" dirty="0">
                          <a:latin typeface="Times New Roman" panose="02020603050405020304" pitchFamily="18" charset="0"/>
                          <a:cs typeface="Times New Roman" panose="02020603050405020304" pitchFamily="18" charset="0"/>
                        </a:rPr>
                        <a:t>Yüksekokul</a:t>
                      </a:r>
                      <a:r>
                        <a:rPr lang="tr-TR" baseline="0" dirty="0">
                          <a:latin typeface="Times New Roman" panose="02020603050405020304" pitchFamily="18" charset="0"/>
                          <a:cs typeface="Times New Roman" panose="02020603050405020304" pitchFamily="18" charset="0"/>
                        </a:rPr>
                        <a:t> Sekreteri</a:t>
                      </a:r>
                      <a:endParaRPr lang="tr-TR"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880042307"/>
                  </a:ext>
                </a:extLst>
              </a:tr>
              <a:tr h="646770">
                <a:tc>
                  <a:txBody>
                    <a:bodyPr/>
                    <a:lstStyle/>
                    <a:p>
                      <a:r>
                        <a:rPr lang="tr-TR" dirty="0" err="1">
                          <a:latin typeface="Times New Roman" panose="02020603050405020304" pitchFamily="18" charset="0"/>
                          <a:cs typeface="Times New Roman" panose="02020603050405020304" pitchFamily="18" charset="0"/>
                        </a:rPr>
                        <a:t>Fethullah</a:t>
                      </a:r>
                      <a:r>
                        <a:rPr lang="tr-TR" baseline="0" dirty="0">
                          <a:latin typeface="Times New Roman" panose="02020603050405020304" pitchFamily="18" charset="0"/>
                          <a:cs typeface="Times New Roman" panose="02020603050405020304" pitchFamily="18" charset="0"/>
                        </a:rPr>
                        <a:t> ERDAL</a:t>
                      </a:r>
                      <a:endParaRPr lang="tr-TR" dirty="0">
                        <a:latin typeface="Times New Roman" panose="02020603050405020304" pitchFamily="18" charset="0"/>
                        <a:cs typeface="Times New Roman" panose="02020603050405020304" pitchFamily="18" charset="0"/>
                      </a:endParaRPr>
                    </a:p>
                  </a:txBody>
                  <a:tcPr/>
                </a:tc>
                <a:tc>
                  <a:txBody>
                    <a:bodyPr/>
                    <a:lstStyle/>
                    <a:p>
                      <a:r>
                        <a:rPr lang="tr-TR" dirty="0">
                          <a:latin typeface="Times New Roman" panose="02020603050405020304" pitchFamily="18" charset="0"/>
                          <a:cs typeface="Times New Roman" panose="02020603050405020304" pitchFamily="18" charset="0"/>
                        </a:rPr>
                        <a:t>Şef (Mutemet,</a:t>
                      </a:r>
                      <a:r>
                        <a:rPr lang="tr-TR" baseline="0" dirty="0">
                          <a:latin typeface="Times New Roman" panose="02020603050405020304" pitchFamily="18" charset="0"/>
                          <a:cs typeface="Times New Roman" panose="02020603050405020304" pitchFamily="18" charset="0"/>
                        </a:rPr>
                        <a:t> Ayniyat, Ek Ders, Tahakkuk ve  Satın Alma)</a:t>
                      </a:r>
                      <a:endParaRPr lang="tr-TR"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070324419"/>
                  </a:ext>
                </a:extLst>
              </a:tr>
              <a:tr h="646770">
                <a:tc>
                  <a:txBody>
                    <a:bodyPr/>
                    <a:lstStyle/>
                    <a:p>
                      <a:r>
                        <a:rPr lang="tr-TR" dirty="0">
                          <a:latin typeface="Times New Roman" panose="02020603050405020304" pitchFamily="18" charset="0"/>
                          <a:cs typeface="Times New Roman" panose="02020603050405020304" pitchFamily="18" charset="0"/>
                        </a:rPr>
                        <a:t>Gülşen</a:t>
                      </a:r>
                      <a:r>
                        <a:rPr lang="tr-TR" baseline="0" dirty="0">
                          <a:latin typeface="Times New Roman" panose="02020603050405020304" pitchFamily="18" charset="0"/>
                          <a:cs typeface="Times New Roman" panose="02020603050405020304" pitchFamily="18" charset="0"/>
                        </a:rPr>
                        <a:t> AYBEK</a:t>
                      </a:r>
                      <a:endParaRPr lang="tr-TR" dirty="0">
                        <a:latin typeface="Times New Roman" panose="02020603050405020304" pitchFamily="18" charset="0"/>
                        <a:cs typeface="Times New Roman" panose="02020603050405020304" pitchFamily="18" charset="0"/>
                      </a:endParaRPr>
                    </a:p>
                  </a:txBody>
                  <a:tcPr/>
                </a:tc>
                <a:tc>
                  <a:txBody>
                    <a:bodyPr/>
                    <a:lstStyle/>
                    <a:p>
                      <a:r>
                        <a:rPr lang="tr-TR" dirty="0">
                          <a:latin typeface="Times New Roman" panose="02020603050405020304" pitchFamily="18" charset="0"/>
                          <a:cs typeface="Times New Roman" panose="02020603050405020304" pitchFamily="18" charset="0"/>
                        </a:rPr>
                        <a:t>Öğrenci İşleri</a:t>
                      </a:r>
                      <a:r>
                        <a:rPr lang="tr-TR" baseline="0" dirty="0">
                          <a:latin typeface="Times New Roman" panose="02020603050405020304" pitchFamily="18" charset="0"/>
                          <a:cs typeface="Times New Roman" panose="02020603050405020304" pitchFamily="18" charset="0"/>
                        </a:rPr>
                        <a:t> Şefi</a:t>
                      </a:r>
                      <a:endParaRPr lang="tr-TR"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800317930"/>
                  </a:ext>
                </a:extLst>
              </a:tr>
              <a:tr h="646770">
                <a:tc>
                  <a:txBody>
                    <a:bodyPr/>
                    <a:lstStyle/>
                    <a:p>
                      <a:r>
                        <a:rPr lang="tr-TR" dirty="0">
                          <a:latin typeface="Times New Roman" panose="02020603050405020304" pitchFamily="18" charset="0"/>
                          <a:cs typeface="Times New Roman" panose="02020603050405020304" pitchFamily="18" charset="0"/>
                        </a:rPr>
                        <a:t>Abdullah ENSARİ</a:t>
                      </a:r>
                    </a:p>
                    <a:p>
                      <a:r>
                        <a:rPr lang="tr-TR" dirty="0" err="1">
                          <a:latin typeface="Times New Roman" panose="02020603050405020304" pitchFamily="18" charset="0"/>
                          <a:cs typeface="Times New Roman" panose="02020603050405020304" pitchFamily="18" charset="0"/>
                        </a:rPr>
                        <a:t>Faris</a:t>
                      </a:r>
                      <a:r>
                        <a:rPr lang="tr-TR" baseline="0" dirty="0">
                          <a:latin typeface="Times New Roman" panose="02020603050405020304" pitchFamily="18" charset="0"/>
                          <a:cs typeface="Times New Roman" panose="02020603050405020304" pitchFamily="18" charset="0"/>
                        </a:rPr>
                        <a:t> ABACA</a:t>
                      </a:r>
                      <a:endParaRPr lang="tr-TR" dirty="0">
                        <a:latin typeface="Times New Roman" panose="02020603050405020304" pitchFamily="18" charset="0"/>
                        <a:cs typeface="Times New Roman" panose="02020603050405020304" pitchFamily="18" charset="0"/>
                      </a:endParaRPr>
                    </a:p>
                  </a:txBody>
                  <a:tcPr/>
                </a:tc>
                <a:tc>
                  <a:txBody>
                    <a:bodyPr/>
                    <a:lstStyle/>
                    <a:p>
                      <a:r>
                        <a:rPr lang="tr-TR" dirty="0">
                          <a:latin typeface="Times New Roman" panose="02020603050405020304" pitchFamily="18" charset="0"/>
                          <a:cs typeface="Times New Roman" panose="02020603050405020304" pitchFamily="18" charset="0"/>
                        </a:rPr>
                        <a:t>Öğrenci İşleri</a:t>
                      </a:r>
                    </a:p>
                    <a:p>
                      <a:r>
                        <a:rPr lang="tr-TR" dirty="0">
                          <a:latin typeface="Times New Roman" panose="02020603050405020304" pitchFamily="18" charset="0"/>
                          <a:cs typeface="Times New Roman" panose="02020603050405020304" pitchFamily="18" charset="0"/>
                        </a:rPr>
                        <a:t>Yazı İşleri</a:t>
                      </a:r>
                    </a:p>
                  </a:txBody>
                  <a:tcPr/>
                </a:tc>
                <a:extLst>
                  <a:ext uri="{0D108BD9-81ED-4DB2-BD59-A6C34878D82A}">
                    <a16:rowId xmlns:a16="http://schemas.microsoft.com/office/drawing/2014/main" val="153854937"/>
                  </a:ext>
                </a:extLst>
              </a:tr>
              <a:tr h="646770">
                <a:tc>
                  <a:txBody>
                    <a:bodyPr/>
                    <a:lstStyle/>
                    <a:p>
                      <a:r>
                        <a:rPr lang="tr-TR" dirty="0">
                          <a:latin typeface="Times New Roman" panose="02020603050405020304" pitchFamily="18" charset="0"/>
                          <a:cs typeface="Times New Roman" panose="02020603050405020304" pitchFamily="18" charset="0"/>
                        </a:rPr>
                        <a:t>Ahmet</a:t>
                      </a:r>
                      <a:r>
                        <a:rPr lang="tr-TR" baseline="0" dirty="0">
                          <a:latin typeface="Times New Roman" panose="02020603050405020304" pitchFamily="18" charset="0"/>
                          <a:cs typeface="Times New Roman" panose="02020603050405020304" pitchFamily="18" charset="0"/>
                        </a:rPr>
                        <a:t> BEŞTAŞ</a:t>
                      </a:r>
                      <a:endParaRPr lang="tr-TR" dirty="0">
                        <a:latin typeface="Times New Roman" panose="02020603050405020304" pitchFamily="18" charset="0"/>
                        <a:cs typeface="Times New Roman" panose="02020603050405020304" pitchFamily="18" charset="0"/>
                      </a:endParaRPr>
                    </a:p>
                  </a:txBody>
                  <a:tcPr/>
                </a:tc>
                <a:tc>
                  <a:txBody>
                    <a:bodyPr/>
                    <a:lstStyle/>
                    <a:p>
                      <a:r>
                        <a:rPr lang="tr-TR" dirty="0">
                          <a:latin typeface="Times New Roman" panose="02020603050405020304" pitchFamily="18" charset="0"/>
                          <a:cs typeface="Times New Roman" panose="02020603050405020304" pitchFamily="18" charset="0"/>
                        </a:rPr>
                        <a:t>Öğrenci İşleri</a:t>
                      </a:r>
                    </a:p>
                  </a:txBody>
                  <a:tcPr/>
                </a:tc>
                <a:extLst>
                  <a:ext uri="{0D108BD9-81ED-4DB2-BD59-A6C34878D82A}">
                    <a16:rowId xmlns:a16="http://schemas.microsoft.com/office/drawing/2014/main" val="2839981222"/>
                  </a:ext>
                </a:extLst>
              </a:tr>
              <a:tr h="646770">
                <a:tc>
                  <a:txBody>
                    <a:bodyPr/>
                    <a:lstStyle/>
                    <a:p>
                      <a:r>
                        <a:rPr lang="tr-TR" dirty="0">
                          <a:latin typeface="Times New Roman" panose="02020603050405020304" pitchFamily="18" charset="0"/>
                          <a:cs typeface="Times New Roman" panose="02020603050405020304" pitchFamily="18" charset="0"/>
                        </a:rPr>
                        <a:t>Cengiz</a:t>
                      </a:r>
                      <a:r>
                        <a:rPr lang="tr-TR" baseline="0" dirty="0">
                          <a:latin typeface="Times New Roman" panose="02020603050405020304" pitchFamily="18" charset="0"/>
                          <a:cs typeface="Times New Roman" panose="02020603050405020304" pitchFamily="18" charset="0"/>
                        </a:rPr>
                        <a:t> HONAZ/Bedrettin AKYÜZ</a:t>
                      </a:r>
                      <a:endParaRPr lang="tr-TR" dirty="0">
                        <a:latin typeface="Times New Roman" panose="02020603050405020304" pitchFamily="18" charset="0"/>
                        <a:cs typeface="Times New Roman" panose="02020603050405020304" pitchFamily="18" charset="0"/>
                      </a:endParaRPr>
                    </a:p>
                  </a:txBody>
                  <a:tcPr/>
                </a:tc>
                <a:tc>
                  <a:txBody>
                    <a:bodyPr/>
                    <a:lstStyle/>
                    <a:p>
                      <a:r>
                        <a:rPr lang="tr-TR" dirty="0">
                          <a:latin typeface="Times New Roman" panose="02020603050405020304" pitchFamily="18" charset="0"/>
                          <a:cs typeface="Times New Roman" panose="02020603050405020304" pitchFamily="18" charset="0"/>
                        </a:rPr>
                        <a:t>SÜREKLİ İŞÇİ (4/D)</a:t>
                      </a:r>
                    </a:p>
                  </a:txBody>
                  <a:tcPr/>
                </a:tc>
                <a:extLst>
                  <a:ext uri="{0D108BD9-81ED-4DB2-BD59-A6C34878D82A}">
                    <a16:rowId xmlns:a16="http://schemas.microsoft.com/office/drawing/2014/main" val="3153591477"/>
                  </a:ext>
                </a:extLst>
              </a:tr>
            </a:tbl>
          </a:graphicData>
        </a:graphic>
      </p:graphicFrame>
    </p:spTree>
    <p:extLst>
      <p:ext uri="{BB962C8B-B14F-4D97-AF65-F5344CB8AC3E}">
        <p14:creationId xmlns:p14="http://schemas.microsoft.com/office/powerpoint/2010/main" val="3454175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D6E77-EEA9-8099-D368-A0024A7063CF}"/>
              </a:ext>
            </a:extLst>
          </p:cNvPr>
          <p:cNvSpPr>
            <a:spLocks noGrp="1"/>
          </p:cNvSpPr>
          <p:nvPr>
            <p:ph type="title"/>
          </p:nvPr>
        </p:nvSpPr>
        <p:spPr/>
        <p:txBody>
          <a:bodyPr/>
          <a:lstStyle/>
          <a:p>
            <a:r>
              <a:rPr lang="tr-TR" dirty="0"/>
              <a:t>BÖLÜMLERİMİZ</a:t>
            </a:r>
          </a:p>
        </p:txBody>
      </p:sp>
      <p:graphicFrame>
        <p:nvGraphicFramePr>
          <p:cNvPr id="4" name="Content Placeholder 3">
            <a:extLst>
              <a:ext uri="{FF2B5EF4-FFF2-40B4-BE49-F238E27FC236}">
                <a16:creationId xmlns:a16="http://schemas.microsoft.com/office/drawing/2014/main" id="{EB68DAFF-05D4-83F0-BC2D-AF57B941CEEC}"/>
              </a:ext>
            </a:extLst>
          </p:cNvPr>
          <p:cNvGraphicFramePr>
            <a:graphicFrameLocks noGrp="1"/>
          </p:cNvGraphicFramePr>
          <p:nvPr>
            <p:ph idx="1"/>
            <p:extLst>
              <p:ext uri="{D42A27DB-BD31-4B8C-83A1-F6EECF244321}">
                <p14:modId xmlns:p14="http://schemas.microsoft.com/office/powerpoint/2010/main" val="295955456"/>
              </p:ext>
            </p:extLst>
          </p:nvPr>
        </p:nvGraphicFramePr>
        <p:xfrm>
          <a:off x="838200" y="1389063"/>
          <a:ext cx="10515600" cy="4687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17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5B899DC4-6C6D-4F62-8361-C81B63696B9F}"/>
                                            </p:graphicEl>
                                          </p:spTgt>
                                        </p:tgtEl>
                                        <p:attrNameLst>
                                          <p:attrName>style.visibility</p:attrName>
                                        </p:attrNameLst>
                                      </p:cBhvr>
                                      <p:to>
                                        <p:strVal val="visible"/>
                                      </p:to>
                                    </p:set>
                                    <p:animEffect transition="in" filter="fade">
                                      <p:cBhvr>
                                        <p:cTn id="7" dur="500"/>
                                        <p:tgtEl>
                                          <p:spTgt spid="4">
                                            <p:graphicEl>
                                              <a:dgm id="{5B899DC4-6C6D-4F62-8361-C81B63696B9F}"/>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graphicEl>
                                              <a:dgm id="{766A867A-7466-4AB6-8519-972390FF5887}"/>
                                            </p:graphicEl>
                                          </p:spTgt>
                                        </p:tgtEl>
                                        <p:attrNameLst>
                                          <p:attrName>style.visibility</p:attrName>
                                        </p:attrNameLst>
                                      </p:cBhvr>
                                      <p:to>
                                        <p:strVal val="visible"/>
                                      </p:to>
                                    </p:set>
                                    <p:animEffect transition="in" filter="fade">
                                      <p:cBhvr>
                                        <p:cTn id="11" dur="500"/>
                                        <p:tgtEl>
                                          <p:spTgt spid="4">
                                            <p:graphicEl>
                                              <a:dgm id="{766A867A-7466-4AB6-8519-972390FF5887}"/>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graphicEl>
                                              <a:dgm id="{88770953-0D09-4C4C-A4C8-FE540DCAC999}"/>
                                            </p:graphicEl>
                                          </p:spTgt>
                                        </p:tgtEl>
                                        <p:attrNameLst>
                                          <p:attrName>style.visibility</p:attrName>
                                        </p:attrNameLst>
                                      </p:cBhvr>
                                      <p:to>
                                        <p:strVal val="visible"/>
                                      </p:to>
                                    </p:set>
                                    <p:animEffect transition="in" filter="fade">
                                      <p:cBhvr>
                                        <p:cTn id="15" dur="500"/>
                                        <p:tgtEl>
                                          <p:spTgt spid="4">
                                            <p:graphicEl>
                                              <a:dgm id="{88770953-0D09-4C4C-A4C8-FE540DCAC999}"/>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graphicEl>
                                              <a:dgm id="{11B6E6A6-6A89-411E-A453-83E718BCC102}"/>
                                            </p:graphicEl>
                                          </p:spTgt>
                                        </p:tgtEl>
                                        <p:attrNameLst>
                                          <p:attrName>style.visibility</p:attrName>
                                        </p:attrNameLst>
                                      </p:cBhvr>
                                      <p:to>
                                        <p:strVal val="visible"/>
                                      </p:to>
                                    </p:set>
                                    <p:animEffect transition="in" filter="fade">
                                      <p:cBhvr>
                                        <p:cTn id="19" dur="500"/>
                                        <p:tgtEl>
                                          <p:spTgt spid="4">
                                            <p:graphicEl>
                                              <a:dgm id="{11B6E6A6-6A89-411E-A453-83E718BCC1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D6E77-EEA9-8099-D368-A0024A7063CF}"/>
              </a:ext>
            </a:extLst>
          </p:cNvPr>
          <p:cNvSpPr>
            <a:spLocks noGrp="1"/>
          </p:cNvSpPr>
          <p:nvPr>
            <p:ph type="title"/>
          </p:nvPr>
        </p:nvSpPr>
        <p:spPr/>
        <p:txBody>
          <a:bodyPr/>
          <a:lstStyle/>
          <a:p>
            <a:r>
              <a:rPr lang="tr-TR" dirty="0"/>
              <a:t>BÖLÜMLERİMİZ</a:t>
            </a:r>
          </a:p>
        </p:txBody>
      </p:sp>
      <p:graphicFrame>
        <p:nvGraphicFramePr>
          <p:cNvPr id="4" name="Content Placeholder 3">
            <a:extLst>
              <a:ext uri="{FF2B5EF4-FFF2-40B4-BE49-F238E27FC236}">
                <a16:creationId xmlns:a16="http://schemas.microsoft.com/office/drawing/2014/main" id="{EB68DAFF-05D4-83F0-BC2D-AF57B941CEEC}"/>
              </a:ext>
            </a:extLst>
          </p:cNvPr>
          <p:cNvGraphicFramePr>
            <a:graphicFrameLocks noGrp="1"/>
          </p:cNvGraphicFramePr>
          <p:nvPr>
            <p:ph idx="1"/>
            <p:extLst>
              <p:ext uri="{D42A27DB-BD31-4B8C-83A1-F6EECF244321}">
                <p14:modId xmlns:p14="http://schemas.microsoft.com/office/powerpoint/2010/main" val="627918023"/>
              </p:ext>
            </p:extLst>
          </p:nvPr>
        </p:nvGraphicFramePr>
        <p:xfrm>
          <a:off x="838200" y="1389063"/>
          <a:ext cx="10515600" cy="4687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9694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88770953-0D09-4C4C-A4C8-FE540DCAC999}"/>
                                            </p:graphicEl>
                                          </p:spTgt>
                                        </p:tgtEl>
                                        <p:attrNameLst>
                                          <p:attrName>style.visibility</p:attrName>
                                        </p:attrNameLst>
                                      </p:cBhvr>
                                      <p:to>
                                        <p:strVal val="visible"/>
                                      </p:to>
                                    </p:set>
                                    <p:animEffect transition="in" filter="fade">
                                      <p:cBhvr>
                                        <p:cTn id="7" dur="500"/>
                                        <p:tgtEl>
                                          <p:spTgt spid="4">
                                            <p:graphicEl>
                                              <a:dgm id="{88770953-0D09-4C4C-A4C8-FE540DCAC99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11B6E6A6-6A89-411E-A453-83E718BCC102}"/>
                                            </p:graphicEl>
                                          </p:spTgt>
                                        </p:tgtEl>
                                        <p:attrNameLst>
                                          <p:attrName>style.visibility</p:attrName>
                                        </p:attrNameLst>
                                      </p:cBhvr>
                                      <p:to>
                                        <p:strVal val="visible"/>
                                      </p:to>
                                    </p:set>
                                    <p:animEffect transition="in" filter="fade">
                                      <p:cBhvr>
                                        <p:cTn id="12" dur="500"/>
                                        <p:tgtEl>
                                          <p:spTgt spid="4">
                                            <p:graphicEl>
                                              <a:dgm id="{11B6E6A6-6A89-411E-A453-83E718BCC1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İLK VE ACİL YARDIM PROGRAMI</a:t>
            </a:r>
          </a:p>
        </p:txBody>
      </p:sp>
      <p:graphicFrame>
        <p:nvGraphicFramePr>
          <p:cNvPr id="15" name="Content Placeholder 14">
            <a:extLst>
              <a:ext uri="{FF2B5EF4-FFF2-40B4-BE49-F238E27FC236}">
                <a16:creationId xmlns:a16="http://schemas.microsoft.com/office/drawing/2014/main" id="{9504C8E1-CC2C-A6F0-1499-C523EBEE58AB}"/>
              </a:ext>
            </a:extLst>
          </p:cNvPr>
          <p:cNvGraphicFramePr>
            <a:graphicFrameLocks noGrp="1"/>
          </p:cNvGraphicFramePr>
          <p:nvPr>
            <p:ph idx="1"/>
            <p:extLst>
              <p:ext uri="{D42A27DB-BD31-4B8C-83A1-F6EECF244321}">
                <p14:modId xmlns:p14="http://schemas.microsoft.com/office/powerpoint/2010/main" val="2435726804"/>
              </p:ext>
            </p:extLst>
          </p:nvPr>
        </p:nvGraphicFramePr>
        <p:xfrm>
          <a:off x="2509934" y="1389063"/>
          <a:ext cx="6402571" cy="2932213"/>
        </p:xfrm>
        <a:graphic>
          <a:graphicData uri="http://schemas.openxmlformats.org/drawingml/2006/chart">
            <c:chart xmlns:c="http://schemas.openxmlformats.org/drawingml/2006/chart" xmlns:r="http://schemas.openxmlformats.org/officeDocument/2006/relationships" r:id="rId2"/>
          </a:graphicData>
        </a:graphic>
      </p:graphicFrame>
      <p:sp>
        <p:nvSpPr>
          <p:cNvPr id="29" name="Rectangle 28">
            <a:extLst>
              <a:ext uri="{FF2B5EF4-FFF2-40B4-BE49-F238E27FC236}">
                <a16:creationId xmlns:a16="http://schemas.microsoft.com/office/drawing/2014/main" id="{8D184856-1872-5212-2D21-1236DD3E050D}"/>
              </a:ext>
            </a:extLst>
          </p:cNvPr>
          <p:cNvSpPr/>
          <p:nvPr/>
        </p:nvSpPr>
        <p:spPr>
          <a:xfrm>
            <a:off x="838201" y="4424517"/>
            <a:ext cx="10237838" cy="294967"/>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t>Bölümün Öne Çıkan Özellikleri </a:t>
            </a:r>
          </a:p>
        </p:txBody>
      </p:sp>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838200" y="4719485"/>
            <a:ext cx="10515600" cy="1297858"/>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tr-TR" dirty="0"/>
              <a:t> </a:t>
            </a:r>
            <a:r>
              <a:rPr lang="tr-TR" sz="3100" dirty="0">
                <a:latin typeface="Times New Roman" panose="02020603050405020304" pitchFamily="18" charset="0"/>
                <a:cs typeface="Times New Roman" panose="02020603050405020304" pitchFamily="18" charset="0"/>
              </a:rPr>
              <a:t>İlk ve </a:t>
            </a:r>
            <a:r>
              <a:rPr lang="tr-TR" sz="3100" dirty="0" smtClean="0">
                <a:latin typeface="Times New Roman" panose="02020603050405020304" pitchFamily="18" charset="0"/>
                <a:cs typeface="Times New Roman" panose="02020603050405020304" pitchFamily="18" charset="0"/>
              </a:rPr>
              <a:t>Acil </a:t>
            </a:r>
            <a:r>
              <a:rPr lang="tr-TR" sz="3100" dirty="0">
                <a:latin typeface="Times New Roman" panose="02020603050405020304" pitchFamily="18" charset="0"/>
                <a:cs typeface="Times New Roman" panose="02020603050405020304" pitchFamily="18" charset="0"/>
              </a:rPr>
              <a:t>Y</a:t>
            </a:r>
            <a:r>
              <a:rPr lang="tr-TR" sz="3100" dirty="0" smtClean="0">
                <a:latin typeface="Times New Roman" panose="02020603050405020304" pitchFamily="18" charset="0"/>
                <a:cs typeface="Times New Roman" panose="02020603050405020304" pitchFamily="18" charset="0"/>
              </a:rPr>
              <a:t>ardım </a:t>
            </a:r>
            <a:r>
              <a:rPr lang="tr-TR" sz="3100" dirty="0">
                <a:latin typeface="Times New Roman" panose="02020603050405020304" pitchFamily="18" charset="0"/>
                <a:cs typeface="Times New Roman" panose="02020603050405020304" pitchFamily="18" charset="0"/>
              </a:rPr>
              <a:t>P</a:t>
            </a:r>
            <a:r>
              <a:rPr lang="tr-TR" sz="3100" dirty="0" smtClean="0">
                <a:latin typeface="Times New Roman" panose="02020603050405020304" pitchFamily="18" charset="0"/>
                <a:cs typeface="Times New Roman" panose="02020603050405020304" pitchFamily="18" charset="0"/>
              </a:rPr>
              <a:t>rogramında </a:t>
            </a:r>
            <a:r>
              <a:rPr lang="tr-TR" sz="3100" dirty="0">
                <a:latin typeface="Times New Roman" panose="02020603050405020304" pitchFamily="18" charset="0"/>
                <a:cs typeface="Times New Roman" panose="02020603050405020304" pitchFamily="18" charset="0"/>
              </a:rPr>
              <a:t>öğrencilerimizi mesleğine en iyi şekilde hazırlanabilmesi için akademik bilgi alanında uzman hocalar tarafından verilmektedir.  Okul laboratuvarları, hastane acil servisleri ve 112 istasyonları en üst düzeyde değerlendirilerek ,  öğrenciye uygulama ağırlıklı bir eğitim sunulmaktadır.</a:t>
            </a:r>
            <a:endParaRPr lang="tr-TR" sz="31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7795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fade">
                                      <p:cBhvr>
                                        <p:cTn id="84" dur="500"/>
                                        <p:tgtEl>
                                          <p:spTgt spid="29"/>
                                        </p:tgtEl>
                                      </p:cBhvr>
                                    </p:animEffect>
                                  </p:childTnLst>
                                </p:cTn>
                              </p:par>
                            </p:childTnLst>
                          </p:cTn>
                        </p:par>
                        <p:par>
                          <p:cTn id="85" fill="hold">
                            <p:stCondLst>
                              <p:cond delay="500"/>
                            </p:stCondLst>
                            <p:childTnLst>
                              <p:par>
                                <p:cTn id="86" presetID="10" presetClass="entr" presetSubtype="0" fill="hold" grpId="0"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fade">
                                      <p:cBhvr>
                                        <p:cTn id="8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P spid="29" grpId="0" animBg="1"/>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İçerik Yer Tutucusu 5">
            <a:extLst>
              <a:ext uri="{FF2B5EF4-FFF2-40B4-BE49-F238E27FC236}">
                <a16:creationId xmlns:a16="http://schemas.microsoft.com/office/drawing/2014/main" id="{826F0019-6631-56C6-3475-CBC93E345348}"/>
              </a:ext>
            </a:extLst>
          </p:cNvPr>
          <p:cNvSpPr>
            <a:spLocks noGrp="1"/>
          </p:cNvSpPr>
          <p:nvPr>
            <p:ph idx="15"/>
          </p:nvPr>
        </p:nvSpPr>
        <p:spPr>
          <a:xfrm>
            <a:off x="838199" y="1505243"/>
            <a:ext cx="10974356" cy="4471012"/>
          </a:xfrm>
        </p:spPr>
        <p:txBody>
          <a:bodyPr/>
          <a:lstStyle/>
          <a:p>
            <a:pPr algn="just"/>
            <a:r>
              <a:rPr lang="tr-TR" dirty="0">
                <a:latin typeface="Times New Roman" panose="02020603050405020304" pitchFamily="18" charset="0"/>
                <a:cs typeface="Times New Roman" panose="02020603050405020304" pitchFamily="18" charset="0"/>
              </a:rPr>
              <a:t>Her akademik yıl içerisinde dış paydaşımız olan İl </a:t>
            </a:r>
            <a:r>
              <a:rPr lang="tr-TR" dirty="0" smtClean="0">
                <a:latin typeface="Times New Roman" panose="02020603050405020304" pitchFamily="18" charset="0"/>
                <a:cs typeface="Times New Roman" panose="02020603050405020304" pitchFamily="18" charset="0"/>
              </a:rPr>
              <a:t>Sağlık </a:t>
            </a:r>
            <a:r>
              <a:rPr lang="tr-TR" dirty="0">
                <a:latin typeface="Times New Roman" panose="02020603050405020304" pitchFamily="18" charset="0"/>
                <a:cs typeface="Times New Roman" panose="02020603050405020304" pitchFamily="18" charset="0"/>
              </a:rPr>
              <a:t>Müdürlüğü Eğitim birimi ile koordineli olarak bazı uygulamalı eğitimler düzenlenmektedir. </a:t>
            </a:r>
            <a:endParaRPr lang="tr-TR" dirty="0" smtClean="0">
              <a:latin typeface="Times New Roman" panose="02020603050405020304" pitchFamily="18" charset="0"/>
              <a:cs typeface="Times New Roman" panose="02020603050405020304" pitchFamily="18" charset="0"/>
            </a:endParaRPr>
          </a:p>
          <a:p>
            <a:pPr algn="just"/>
            <a:r>
              <a:rPr lang="tr-TR" dirty="0" smtClean="0">
                <a:latin typeface="Times New Roman" panose="02020603050405020304" pitchFamily="18" charset="0"/>
                <a:cs typeface="Times New Roman" panose="02020603050405020304" pitchFamily="18" charset="0"/>
              </a:rPr>
              <a:t>Öğrencilerimizin </a:t>
            </a:r>
            <a:r>
              <a:rPr lang="tr-TR" dirty="0">
                <a:latin typeface="Times New Roman" panose="02020603050405020304" pitchFamily="18" charset="0"/>
                <a:cs typeface="Times New Roman" panose="02020603050405020304" pitchFamily="18" charset="0"/>
              </a:rPr>
              <a:t>sağlık müdürlüğü bünyesinde  görev alan ve ayrıca gelecekteki meslektaşları olan eğitmenler ile bir araya gelip bilgi alışverişinde bulunması mesleki kariyer gelişimlerine olumlu katkı sağlamaktadır.</a:t>
            </a:r>
          </a:p>
          <a:p>
            <a:pPr marL="0" indent="0">
              <a:buNone/>
            </a:pPr>
            <a:r>
              <a:rPr lang="tr-TR" dirty="0">
                <a:latin typeface="Times New Roman" panose="02020603050405020304" pitchFamily="18" charset="0"/>
                <a:cs typeface="Times New Roman" panose="02020603050405020304" pitchFamily="18" charset="0"/>
              </a:rPr>
              <a:t> </a:t>
            </a:r>
            <a:endParaRPr lang="tr-TR" sz="3200" b="1" dirty="0">
              <a:latin typeface="Times New Roman" panose="02020603050405020304" pitchFamily="18" charset="0"/>
              <a:cs typeface="Times New Roman" panose="02020603050405020304" pitchFamily="18" charset="0"/>
            </a:endParaRPr>
          </a:p>
          <a:p>
            <a:endParaRPr lang="tr-TR" dirty="0"/>
          </a:p>
        </p:txBody>
      </p:sp>
    </p:spTree>
    <p:extLst>
      <p:ext uri="{BB962C8B-B14F-4D97-AF65-F5344CB8AC3E}">
        <p14:creationId xmlns:p14="http://schemas.microsoft.com/office/powerpoint/2010/main" val="6628730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r>
              <a:rPr lang="tr-TR" dirty="0"/>
              <a:t>DİYALİZ TEKNİKLERİ PROGRAMI</a:t>
            </a:r>
          </a:p>
        </p:txBody>
      </p:sp>
      <p:graphicFrame>
        <p:nvGraphicFramePr>
          <p:cNvPr id="15" name="Content Placeholder 14">
            <a:extLst>
              <a:ext uri="{FF2B5EF4-FFF2-40B4-BE49-F238E27FC236}">
                <a16:creationId xmlns:a16="http://schemas.microsoft.com/office/drawing/2014/main" id="{4C77EAB6-AF26-7EF6-3F68-F873B2389A51}"/>
              </a:ext>
            </a:extLst>
          </p:cNvPr>
          <p:cNvGraphicFramePr>
            <a:graphicFrameLocks noGrp="1"/>
          </p:cNvGraphicFramePr>
          <p:nvPr>
            <p:ph idx="1"/>
            <p:extLst>
              <p:ext uri="{D42A27DB-BD31-4B8C-83A1-F6EECF244321}">
                <p14:modId xmlns:p14="http://schemas.microsoft.com/office/powerpoint/2010/main" val="1034265572"/>
              </p:ext>
            </p:extLst>
          </p:nvPr>
        </p:nvGraphicFramePr>
        <p:xfrm>
          <a:off x="1838131" y="1389063"/>
          <a:ext cx="8220268" cy="2932213"/>
        </p:xfrm>
        <a:graphic>
          <a:graphicData uri="http://schemas.openxmlformats.org/drawingml/2006/chart">
            <c:chart xmlns:c="http://schemas.openxmlformats.org/drawingml/2006/chart" xmlns:r="http://schemas.openxmlformats.org/officeDocument/2006/relationships" r:id="rId2"/>
          </a:graphicData>
        </a:graphic>
      </p:graphicFrame>
      <p:sp>
        <p:nvSpPr>
          <p:cNvPr id="3" name="Dikdörtgen 2"/>
          <p:cNvSpPr/>
          <p:nvPr/>
        </p:nvSpPr>
        <p:spPr>
          <a:xfrm>
            <a:off x="838201" y="4574463"/>
            <a:ext cx="11011677" cy="1569660"/>
          </a:xfrm>
          <a:prstGeom prst="rect">
            <a:avLst/>
          </a:prstGeom>
        </p:spPr>
        <p:txBody>
          <a:bodyPr wrap="square">
            <a:spAutoFit/>
          </a:bodyPr>
          <a:lstStyle/>
          <a:p>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Diyaliz</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Teknikleri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Programı</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kronik</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böbrek</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yetmezliği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olan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hastaların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tedavisinde</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görev</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alacak</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nitelikli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teknikerler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yetiştirmeyi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amaçlar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Programda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öğrencilere</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hemodiyaliz</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cihazlarının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kullanımı</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sıvı-elektrolit</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dengesi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ve</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hasta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izlemi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gibi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konular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uygulamalı</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olarak</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öğretilir</a:t>
            </a:r>
            <a:r>
              <a:rPr lang="en-US"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tr-TR" sz="24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708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İçerik Yer Tutucusu 5">
            <a:extLst>
              <a:ext uri="{FF2B5EF4-FFF2-40B4-BE49-F238E27FC236}">
                <a16:creationId xmlns:a16="http://schemas.microsoft.com/office/drawing/2014/main" id="{826F0019-6631-56C6-3475-CBC93E345348}"/>
              </a:ext>
            </a:extLst>
          </p:cNvPr>
          <p:cNvSpPr>
            <a:spLocks noGrp="1"/>
          </p:cNvSpPr>
          <p:nvPr>
            <p:ph idx="15"/>
          </p:nvPr>
        </p:nvSpPr>
        <p:spPr>
          <a:xfrm>
            <a:off x="838198" y="1505243"/>
            <a:ext cx="11076994" cy="4471012"/>
          </a:xfrm>
        </p:spPr>
        <p:txBody>
          <a:bodyPr/>
          <a:lstStyle/>
          <a:p>
            <a:pPr algn="just"/>
            <a:r>
              <a:rPr lang="en-US" sz="2800" dirty="0" err="1">
                <a:effectLst/>
                <a:latin typeface="Times New Roman" panose="02020603050405020304" pitchFamily="18" charset="0"/>
                <a:ea typeface="Times New Roman" panose="02020603050405020304" pitchFamily="18" charset="0"/>
                <a:cs typeface="Times New Roman" panose="02020603050405020304" pitchFamily="18" charset="0"/>
              </a:rPr>
              <a:t>Donanımlı</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cs typeface="Times New Roman" panose="02020603050405020304" pitchFamily="18" charset="0"/>
              </a:rPr>
              <a:t>simülasyon</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cs typeface="Times New Roman" panose="02020603050405020304" pitchFamily="18" charset="0"/>
              </a:rPr>
              <a:t>laboratuvarları</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cs typeface="Times New Roman" panose="02020603050405020304" pitchFamily="18" charset="0"/>
              </a:rPr>
              <a:t>ve</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cs typeface="Times New Roman" panose="02020603050405020304" pitchFamily="18" charset="0"/>
              </a:rPr>
              <a:t>klinik</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cs typeface="Times New Roman" panose="02020603050405020304" pitchFamily="18" charset="0"/>
              </a:rPr>
              <a:t>staj</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cs typeface="Times New Roman" panose="02020603050405020304" pitchFamily="18" charset="0"/>
              </a:rPr>
              <a:t>olanakları</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cs typeface="Times New Roman" panose="02020603050405020304" pitchFamily="18" charset="0"/>
              </a:rPr>
              <a:t>sayesinde</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cs typeface="Times New Roman" panose="02020603050405020304" pitchFamily="18" charset="0"/>
              </a:rPr>
              <a:t>öğrenciler</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hasta </a:t>
            </a:r>
            <a:r>
              <a:rPr lang="en-US" sz="2800" dirty="0" err="1">
                <a:effectLst/>
                <a:latin typeface="Times New Roman" panose="02020603050405020304" pitchFamily="18" charset="0"/>
                <a:ea typeface="Times New Roman" panose="02020603050405020304" pitchFamily="18" charset="0"/>
                <a:cs typeface="Times New Roman" panose="02020603050405020304" pitchFamily="18" charset="0"/>
              </a:rPr>
              <a:t>başı</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cs typeface="Times New Roman" panose="02020603050405020304" pitchFamily="18" charset="0"/>
              </a:rPr>
              <a:t>deneyimi</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cs typeface="Times New Roman" panose="02020603050405020304" pitchFamily="18" charset="0"/>
              </a:rPr>
              <a:t>kazanarak</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cs typeface="Times New Roman" panose="02020603050405020304" pitchFamily="18" charset="0"/>
              </a:rPr>
              <a:t>mezun</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cs typeface="Times New Roman" panose="02020603050405020304" pitchFamily="18" charset="0"/>
              </a:rPr>
              <a:t>olurlar</a:t>
            </a:r>
            <a:r>
              <a:rPr lang="tr-TR" dirty="0">
                <a:latin typeface="Times New Roman" panose="02020603050405020304" pitchFamily="18" charset="0"/>
                <a:ea typeface="Times New Roman" panose="02020603050405020304" pitchFamily="18" charset="0"/>
                <a:cs typeface="Times New Roman" panose="02020603050405020304" pitchFamily="18" charset="0"/>
              </a:rPr>
              <a:t>.</a:t>
            </a:r>
          </a:p>
          <a:p>
            <a:pPr algn="just"/>
            <a:r>
              <a:rPr lang="tr-TR" dirty="0">
                <a:latin typeface="Times New Roman" panose="02020603050405020304" pitchFamily="18" charset="0"/>
                <a:cs typeface="Times New Roman" panose="02020603050405020304" pitchFamily="18" charset="0"/>
              </a:rPr>
              <a:t>Her akademik yıl içerisinde dış paydaşımız olan İl </a:t>
            </a:r>
            <a:r>
              <a:rPr lang="tr-TR" dirty="0" smtClean="0">
                <a:latin typeface="Times New Roman" panose="02020603050405020304" pitchFamily="18" charset="0"/>
                <a:cs typeface="Times New Roman" panose="02020603050405020304" pitchFamily="18" charset="0"/>
              </a:rPr>
              <a:t>Sağlık </a:t>
            </a:r>
            <a:r>
              <a:rPr lang="tr-TR" dirty="0">
                <a:latin typeface="Times New Roman" panose="02020603050405020304" pitchFamily="18" charset="0"/>
                <a:cs typeface="Times New Roman" panose="02020603050405020304" pitchFamily="18" charset="0"/>
              </a:rPr>
              <a:t>Müdürlüğü Eğitim birimi ile koordineli olarak bazı uygulamalı eğitimler düzenlenmektedir. </a:t>
            </a:r>
            <a:endParaRPr lang="tr-TR" dirty="0" smtClean="0">
              <a:latin typeface="Times New Roman" panose="02020603050405020304" pitchFamily="18" charset="0"/>
              <a:cs typeface="Times New Roman" panose="02020603050405020304" pitchFamily="18" charset="0"/>
            </a:endParaRPr>
          </a:p>
          <a:p>
            <a:pPr algn="just"/>
            <a:r>
              <a:rPr lang="tr-TR" dirty="0" smtClean="0">
                <a:latin typeface="Times New Roman" panose="02020603050405020304" pitchFamily="18" charset="0"/>
                <a:cs typeface="Times New Roman" panose="02020603050405020304" pitchFamily="18" charset="0"/>
              </a:rPr>
              <a:t>Öğrencilerimizin </a:t>
            </a:r>
            <a:r>
              <a:rPr lang="tr-TR" dirty="0">
                <a:latin typeface="Times New Roman" panose="02020603050405020304" pitchFamily="18" charset="0"/>
                <a:cs typeface="Times New Roman" panose="02020603050405020304" pitchFamily="18" charset="0"/>
              </a:rPr>
              <a:t>sağlık müdürlüğü bünyesinde  görev alan ve ayrıca gelecekteki meslektaşları olan eğitmenler ile bir araya gelip bilgi alışverişinde bulunması mesleki kariyer gelişimlerine olumlu katkı sağlamaktadır.</a:t>
            </a:r>
          </a:p>
          <a:p>
            <a:pPr marL="0" indent="0">
              <a:buNone/>
            </a:pPr>
            <a:endParaRPr lang="tr-TR" sz="3200" b="1" dirty="0"/>
          </a:p>
          <a:p>
            <a:endParaRPr lang="tr-TR" dirty="0"/>
          </a:p>
        </p:txBody>
      </p:sp>
    </p:spTree>
    <p:extLst>
      <p:ext uri="{BB962C8B-B14F-4D97-AF65-F5344CB8AC3E}">
        <p14:creationId xmlns:p14="http://schemas.microsoft.com/office/powerpoint/2010/main" val="36470868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r>
              <a:rPr lang="tr-TR" dirty="0"/>
              <a:t>TIBBİ </a:t>
            </a:r>
            <a:r>
              <a:rPr lang="tr-TR" dirty="0" smtClean="0"/>
              <a:t>GÖRÜNTÜLEME TEKNİKLERİ  </a:t>
            </a:r>
            <a:r>
              <a:rPr lang="tr-TR" dirty="0"/>
              <a:t>PROGRAMI</a:t>
            </a:r>
          </a:p>
        </p:txBody>
      </p:sp>
      <p:graphicFrame>
        <p:nvGraphicFramePr>
          <p:cNvPr id="15" name="Content Placeholder 14">
            <a:extLst>
              <a:ext uri="{FF2B5EF4-FFF2-40B4-BE49-F238E27FC236}">
                <a16:creationId xmlns:a16="http://schemas.microsoft.com/office/drawing/2014/main" id="{4C77EAB6-AF26-7EF6-3F68-F873B2389A51}"/>
              </a:ext>
            </a:extLst>
          </p:cNvPr>
          <p:cNvGraphicFramePr>
            <a:graphicFrameLocks noGrp="1"/>
          </p:cNvGraphicFramePr>
          <p:nvPr>
            <p:ph idx="1"/>
            <p:extLst>
              <p:ext uri="{D42A27DB-BD31-4B8C-83A1-F6EECF244321}">
                <p14:modId xmlns:p14="http://schemas.microsoft.com/office/powerpoint/2010/main" val="549539715"/>
              </p:ext>
            </p:extLst>
          </p:nvPr>
        </p:nvGraphicFramePr>
        <p:xfrm>
          <a:off x="1306287" y="1389063"/>
          <a:ext cx="8761444" cy="2932213"/>
        </p:xfrm>
        <a:graphic>
          <a:graphicData uri="http://schemas.openxmlformats.org/drawingml/2006/chart">
            <c:chart xmlns:c="http://schemas.openxmlformats.org/drawingml/2006/chart" xmlns:r="http://schemas.openxmlformats.org/officeDocument/2006/relationships" r:id="rId2"/>
          </a:graphicData>
        </a:graphic>
      </p:graphicFrame>
      <p:sp>
        <p:nvSpPr>
          <p:cNvPr id="3" name="Dikdörtgen 2"/>
          <p:cNvSpPr/>
          <p:nvPr/>
        </p:nvSpPr>
        <p:spPr>
          <a:xfrm>
            <a:off x="838201" y="4413971"/>
            <a:ext cx="10536381" cy="1323439"/>
          </a:xfrm>
          <a:prstGeom prst="rect">
            <a:avLst/>
          </a:prstGeom>
        </p:spPr>
        <p:txBody>
          <a:bodyPr wrap="square">
            <a:spAutoFit/>
          </a:bodyPr>
          <a:lstStyle/>
          <a:p>
            <a:pPr lvl="0"/>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Tıbbi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Görüntüleme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Teknikleri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Programı</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öğrencilere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radyolojik</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görüntüleme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yöntemlerini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modern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cihazlar</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eşliğinde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öğretmeyi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hedefler</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MR, BT,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röntgen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gibi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ileri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düzey</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görüntüleme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cihazları</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ile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doğrudan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uygulamalı</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eğitim</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sunulurken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aynı</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zamanda</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radyasyon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güvenliği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ve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hasta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mahremiyeti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gibi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etik</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konulara</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da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vurgu</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yapılır</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tr-TR"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4689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İçerik Yer Tutucusu 5">
            <a:extLst>
              <a:ext uri="{FF2B5EF4-FFF2-40B4-BE49-F238E27FC236}">
                <a16:creationId xmlns:a16="http://schemas.microsoft.com/office/drawing/2014/main" id="{826F0019-6631-56C6-3475-CBC93E345348}"/>
              </a:ext>
            </a:extLst>
          </p:cNvPr>
          <p:cNvSpPr>
            <a:spLocks noGrp="1"/>
          </p:cNvSpPr>
          <p:nvPr>
            <p:ph idx="15"/>
          </p:nvPr>
        </p:nvSpPr>
        <p:spPr>
          <a:xfrm>
            <a:off x="466532" y="1505243"/>
            <a:ext cx="11476652" cy="4471012"/>
          </a:xfrm>
        </p:spPr>
        <p:txBody>
          <a:bodyPr/>
          <a:lstStyle/>
          <a:p>
            <a:pPr marL="0" indent="0">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Program,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geniş</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staj</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olanakları</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sayesinde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öğrencilerin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hastane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görüntüleme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merkezlerinde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deneyim</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kazanmalarını</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sağlar</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tr-TR"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Alanında</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uzman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akademik</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kadro</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eşliğinde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yürütülen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eğitim</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süreci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dijital</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radyoloji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yapay</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zekâ</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uygulamaları</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gibi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güncel</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konuları</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da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kapsayan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teknolojik</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bir</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müfredatla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desteklenir</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tr-TR"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Mezunlar</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kamu</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özel</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sektörde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yüksek</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istihdam</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imkânı</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bulabilirken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DGS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ile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farklı</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lisans</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programlarına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geçiş</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de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sağlayabilirler</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tr-TR"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tr-TR" sz="3200" b="1" dirty="0">
              <a:latin typeface="Bahnschrift Light Condensed" panose="020B0502040204020203" pitchFamily="34" charset="0"/>
            </a:endParaRPr>
          </a:p>
          <a:p>
            <a:endParaRPr lang="tr-TR" dirty="0">
              <a:latin typeface="Bahnschrift Light Condensed" panose="020B0502040204020203" pitchFamily="34" charset="0"/>
            </a:endParaRPr>
          </a:p>
        </p:txBody>
      </p:sp>
    </p:spTree>
    <p:extLst>
      <p:ext uri="{BB962C8B-B14F-4D97-AF65-F5344CB8AC3E}">
        <p14:creationId xmlns:p14="http://schemas.microsoft.com/office/powerpoint/2010/main" val="23946728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r>
              <a:rPr lang="tr-TR" dirty="0"/>
              <a:t>TIBBİ </a:t>
            </a:r>
            <a:r>
              <a:rPr lang="tr-TR" dirty="0" smtClean="0"/>
              <a:t>LABORATUVAR TEKNİKLERİ  </a:t>
            </a:r>
            <a:r>
              <a:rPr lang="tr-TR" dirty="0"/>
              <a:t>PROGRAMI</a:t>
            </a:r>
          </a:p>
        </p:txBody>
      </p:sp>
      <p:graphicFrame>
        <p:nvGraphicFramePr>
          <p:cNvPr id="15" name="Content Placeholder 14">
            <a:extLst>
              <a:ext uri="{FF2B5EF4-FFF2-40B4-BE49-F238E27FC236}">
                <a16:creationId xmlns:a16="http://schemas.microsoft.com/office/drawing/2014/main" id="{4C77EAB6-AF26-7EF6-3F68-F873B2389A51}"/>
              </a:ext>
            </a:extLst>
          </p:cNvPr>
          <p:cNvGraphicFramePr>
            <a:graphicFrameLocks noGrp="1"/>
          </p:cNvGraphicFramePr>
          <p:nvPr>
            <p:ph idx="1"/>
            <p:extLst>
              <p:ext uri="{D42A27DB-BD31-4B8C-83A1-F6EECF244321}">
                <p14:modId xmlns:p14="http://schemas.microsoft.com/office/powerpoint/2010/main" val="205938231"/>
              </p:ext>
            </p:extLst>
          </p:nvPr>
        </p:nvGraphicFramePr>
        <p:xfrm>
          <a:off x="1427583" y="1389063"/>
          <a:ext cx="8621485" cy="2932213"/>
        </p:xfrm>
        <a:graphic>
          <a:graphicData uri="http://schemas.openxmlformats.org/drawingml/2006/chart">
            <c:chart xmlns:c="http://schemas.openxmlformats.org/drawingml/2006/chart" xmlns:r="http://schemas.openxmlformats.org/officeDocument/2006/relationships" r:id="rId2"/>
          </a:graphicData>
        </a:graphic>
      </p:graphicFrame>
      <p:sp>
        <p:nvSpPr>
          <p:cNvPr id="3" name="Dikdörtgen 2"/>
          <p:cNvSpPr/>
          <p:nvPr/>
        </p:nvSpPr>
        <p:spPr>
          <a:xfrm>
            <a:off x="838201" y="4574463"/>
            <a:ext cx="10536381" cy="1569660"/>
          </a:xfrm>
          <a:prstGeom prst="rect">
            <a:avLst/>
          </a:prstGeom>
        </p:spPr>
        <p:txBody>
          <a:bodyPr wrap="square">
            <a:spAutoFit/>
          </a:bodyPr>
          <a:lstStyle/>
          <a:p>
            <a:pPr lvl="0" algn="just"/>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Tıbbi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Laboratuvar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Teknikleri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Programı</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uygulama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temelli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eğitim</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modeliyle</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öğrencilerini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sağlık</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sektörüne</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hazırlar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Program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kapsamında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modern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cihazlarla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donatılmış</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laboratuvarlarda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yapılan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uygulamalar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sayesinde</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öğrenciler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pratik</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becerilerini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geliştirir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tr-TR" sz="24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2801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İçerik Yer Tutucusu 5">
            <a:extLst>
              <a:ext uri="{FF2B5EF4-FFF2-40B4-BE49-F238E27FC236}">
                <a16:creationId xmlns:a16="http://schemas.microsoft.com/office/drawing/2014/main" id="{826F0019-6631-56C6-3475-CBC93E345348}"/>
              </a:ext>
            </a:extLst>
          </p:cNvPr>
          <p:cNvSpPr>
            <a:spLocks noGrp="1"/>
          </p:cNvSpPr>
          <p:nvPr>
            <p:ph idx="15"/>
          </p:nvPr>
        </p:nvSpPr>
        <p:spPr>
          <a:xfrm>
            <a:off x="382554" y="1101012"/>
            <a:ext cx="11809445" cy="4875243"/>
          </a:xfrm>
        </p:spPr>
        <p:txBody>
          <a:bodyPr>
            <a:normAutofit/>
          </a:bodyPr>
          <a:lstStyle/>
          <a:p>
            <a:pPr marL="0" indent="0">
              <a:buNone/>
            </a:pPr>
            <a:endParaRPr lang="tr-TR" sz="3200" b="1" dirty="0">
              <a:latin typeface="Bahnschrift Light Condensed" panose="020B0502040204020203" pitchFamily="34" charset="0"/>
            </a:endParaRPr>
          </a:p>
          <a:p>
            <a:pPr marL="0" indent="0">
              <a:buNone/>
            </a:pP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Alanında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deneyimli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akademik</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kadro</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tarafından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verilen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eğitim</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teorik</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bilginin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yanı</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sıra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etik</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mesleki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sorumluluk</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bilincini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de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kapsar</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tr-TR"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Öğrenciler</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hastane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özel</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laboratuvarlarla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yapılan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iş</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birlikleri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sayesinde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zorunlu</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stajlarını</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gerçek</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klinik</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ortamlarda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tamamlama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fırsatı</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bulurlar</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tr-TR"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Kan</a:t>
            </a:r>
            <a:r>
              <a:rPr lang="en-US"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alma, ilk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yardım</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gibi</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alanlarda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verilen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sertifikalı</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eğitimlerle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donanımlarını</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artıran</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mezunlar</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kamu</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ve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özel</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sektörde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geniş</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iş</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imkânlarına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sahip</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olur</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tr-TR"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r>
              <a:rPr lang="en-US" dirty="0" err="1" smtClean="0">
                <a:effectLst/>
                <a:latin typeface="Times New Roman" panose="02020603050405020304" pitchFamily="18" charset="0"/>
                <a:ea typeface="Times New Roman" panose="02020603050405020304" pitchFamily="18" charset="0"/>
                <a:cs typeface="Times New Roman" panose="02020603050405020304" pitchFamily="18" charset="0"/>
              </a:rPr>
              <a:t>Ayrıca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DGS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ile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lisans</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programlarına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geçiş</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yaparak</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akademik</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kariyerlerine</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devam</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effectLst/>
                <a:latin typeface="Times New Roman" panose="02020603050405020304" pitchFamily="18" charset="0"/>
                <a:ea typeface="Times New Roman" panose="02020603050405020304" pitchFamily="18" charset="0"/>
                <a:cs typeface="Times New Roman" panose="02020603050405020304" pitchFamily="18" charset="0"/>
              </a:rPr>
              <a:t>edebilirler</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tr-TR"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tr-TR" sz="3200" b="1" dirty="0">
              <a:latin typeface="Bahnschrift Light Condensed" panose="020B0502040204020203" pitchFamily="34" charset="0"/>
            </a:endParaRPr>
          </a:p>
        </p:txBody>
      </p:sp>
    </p:spTree>
    <p:extLst>
      <p:ext uri="{BB962C8B-B14F-4D97-AF65-F5344CB8AC3E}">
        <p14:creationId xmlns:p14="http://schemas.microsoft.com/office/powerpoint/2010/main" val="4117639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r>
              <a:rPr lang="tr-TR" dirty="0"/>
              <a:t>TIBBİ DOKÜMANTASYON VE SEKRETERLİK PROGRAMI</a:t>
            </a:r>
          </a:p>
        </p:txBody>
      </p:sp>
      <p:graphicFrame>
        <p:nvGraphicFramePr>
          <p:cNvPr id="15" name="Content Placeholder 14">
            <a:extLst>
              <a:ext uri="{FF2B5EF4-FFF2-40B4-BE49-F238E27FC236}">
                <a16:creationId xmlns:a16="http://schemas.microsoft.com/office/drawing/2014/main" id="{4C77EAB6-AF26-7EF6-3F68-F873B2389A51}"/>
              </a:ext>
            </a:extLst>
          </p:cNvPr>
          <p:cNvGraphicFramePr>
            <a:graphicFrameLocks noGrp="1"/>
          </p:cNvGraphicFramePr>
          <p:nvPr>
            <p:ph idx="1"/>
            <p:extLst>
              <p:ext uri="{D42A27DB-BD31-4B8C-83A1-F6EECF244321}">
                <p14:modId xmlns:p14="http://schemas.microsoft.com/office/powerpoint/2010/main" val="35184511"/>
              </p:ext>
            </p:extLst>
          </p:nvPr>
        </p:nvGraphicFramePr>
        <p:xfrm>
          <a:off x="1847461" y="1389063"/>
          <a:ext cx="8966719" cy="2932213"/>
        </p:xfrm>
        <a:graphic>
          <a:graphicData uri="http://schemas.openxmlformats.org/drawingml/2006/chart">
            <c:chart xmlns:c="http://schemas.openxmlformats.org/drawingml/2006/chart" xmlns:r="http://schemas.openxmlformats.org/officeDocument/2006/relationships" r:id="rId2"/>
          </a:graphicData>
        </a:graphic>
      </p:graphicFrame>
      <p:sp>
        <p:nvSpPr>
          <p:cNvPr id="3" name="Dikdörtgen 2"/>
          <p:cNvSpPr/>
          <p:nvPr/>
        </p:nvSpPr>
        <p:spPr>
          <a:xfrm>
            <a:off x="838201" y="4574463"/>
            <a:ext cx="11021007" cy="1569660"/>
          </a:xfrm>
          <a:prstGeom prst="rect">
            <a:avLst/>
          </a:prstGeom>
        </p:spPr>
        <p:txBody>
          <a:bodyPr wrap="square">
            <a:spAutoFit/>
          </a:bodyPr>
          <a:lstStyle/>
          <a:p>
            <a:pPr lvl="0" algn="just"/>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Tıbbi</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Dökümantasyon</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ve</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Sekreterlik</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Programı</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sağlık</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hizmetlerinin</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idari</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boyutunu</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yöneten</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nitelikli</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ara</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elemanlar</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yetiştirmeyi</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amaçlar</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Programda</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öğrenciler</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tıbbi</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terminoloji</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hasta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kayıt</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sistemleri</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sağlık</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mevzuatı</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ve</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büro</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yönetimi</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gibi</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konularda</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kapsamlı</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bilgi</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dirty="0" err="1">
                <a:effectLst/>
                <a:latin typeface="Times New Roman" panose="02020603050405020304" pitchFamily="18" charset="0"/>
                <a:ea typeface="MS Mincho" panose="02020609040205080304" pitchFamily="49" charset="-128"/>
                <a:cs typeface="Times New Roman" panose="02020603050405020304" pitchFamily="18" charset="0"/>
              </a:rPr>
              <a:t>edinir</a:t>
            </a:r>
            <a:r>
              <a:rPr lang="en-US" sz="2400" dirty="0">
                <a:effectLst/>
                <a:latin typeface="Times New Roman" panose="02020603050405020304" pitchFamily="18" charset="0"/>
                <a:ea typeface="MS Mincho" panose="02020609040205080304" pitchFamily="49" charset="-128"/>
                <a:cs typeface="Times New Roman" panose="02020603050405020304" pitchFamily="18" charset="0"/>
              </a:rPr>
              <a:t>.</a:t>
            </a:r>
            <a:endParaRPr lang="tr-TR" sz="24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2591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pPr algn="ctr"/>
            <a:r>
              <a:rPr lang="tr-TR" dirty="0" smtClean="0">
                <a:latin typeface="Times New Roman" panose="02020603050405020304" pitchFamily="18" charset="0"/>
                <a:cs typeface="Times New Roman" panose="02020603050405020304" pitchFamily="18" charset="0"/>
              </a:rPr>
              <a:t>MEVCUT ÖĞRENCİ SAYILARIMIZ</a:t>
            </a:r>
            <a:endParaRPr lang="tr-TR" dirty="0">
              <a:latin typeface="Times New Roman" panose="02020603050405020304" pitchFamily="18" charset="0"/>
              <a:cs typeface="Times New Roman" panose="02020603050405020304" pitchFamily="18" charset="0"/>
            </a:endParaRPr>
          </a:p>
        </p:txBody>
      </p:sp>
      <p:pic>
        <p:nvPicPr>
          <p:cNvPr id="6" name="İçerik Yer Tutucusu 5"/>
          <p:cNvPicPr>
            <a:picLocks noGrp="1" noChangeAspect="1"/>
          </p:cNvPicPr>
          <p:nvPr>
            <p:ph idx="1"/>
          </p:nvPr>
        </p:nvPicPr>
        <p:blipFill>
          <a:blip r:embed="rId2"/>
          <a:stretch>
            <a:fillRect/>
          </a:stretch>
        </p:blipFill>
        <p:spPr>
          <a:xfrm>
            <a:off x="1651518" y="1427584"/>
            <a:ext cx="8593494" cy="3993502"/>
          </a:xfrm>
          <a:prstGeom prst="rect">
            <a:avLst/>
          </a:prstGeom>
        </p:spPr>
      </p:pic>
    </p:spTree>
    <p:extLst>
      <p:ext uri="{BB962C8B-B14F-4D97-AF65-F5344CB8AC3E}">
        <p14:creationId xmlns:p14="http://schemas.microsoft.com/office/powerpoint/2010/main" val="32178376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İçerik Yer Tutucusu 5">
            <a:extLst>
              <a:ext uri="{FF2B5EF4-FFF2-40B4-BE49-F238E27FC236}">
                <a16:creationId xmlns:a16="http://schemas.microsoft.com/office/drawing/2014/main" id="{826F0019-6631-56C6-3475-CBC93E345348}"/>
              </a:ext>
            </a:extLst>
          </p:cNvPr>
          <p:cNvSpPr>
            <a:spLocks noGrp="1"/>
          </p:cNvSpPr>
          <p:nvPr>
            <p:ph idx="15"/>
          </p:nvPr>
        </p:nvSpPr>
        <p:spPr>
          <a:xfrm>
            <a:off x="838198" y="1119673"/>
            <a:ext cx="11086323" cy="4856582"/>
          </a:xfrm>
        </p:spPr>
        <p:txBody>
          <a:bodyPr>
            <a:noAutofit/>
          </a:bodyPr>
          <a:lstStyle/>
          <a:p>
            <a:pPr marL="0" indent="0" algn="just">
              <a:lnSpc>
                <a:spcPct val="115000"/>
              </a:lnSpc>
              <a:spcAft>
                <a:spcPts val="1000"/>
              </a:spcAft>
              <a:buNone/>
            </a:pP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Hastanelerde</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polikliniklerde</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ve</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diğer</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sağlık</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kurumlarında</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hasta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kabul</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dosyalama</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arşivleme</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ve</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yazışma</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işlemlerini</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profesyonel</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bir</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şekilde</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yürütebilecek</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donanıma</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sahip</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olurlar</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endParaRPr lang="tr-TR" dirty="0" smtClean="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algn="just">
              <a:lnSpc>
                <a:spcPct val="115000"/>
              </a:lnSpc>
              <a:spcAft>
                <a:spcPts val="1000"/>
              </a:spcAft>
              <a:buNone/>
            </a:pPr>
            <a:r>
              <a:rPr lang="en-US" dirty="0" err="1" smtClean="0">
                <a:effectLst/>
                <a:latin typeface="Times New Roman" panose="02020603050405020304" pitchFamily="18" charset="0"/>
                <a:ea typeface="MS Mincho" panose="02020609040205080304" pitchFamily="49" charset="-128"/>
                <a:cs typeface="Times New Roman" panose="02020603050405020304" pitchFamily="18" charset="0"/>
              </a:rPr>
              <a:t>Ayrıca</a:t>
            </a:r>
            <a:r>
              <a:rPr lang="en-US" dirty="0" smtClean="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sağlık</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iletişimi</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bilgi</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güvenliği</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ve</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hasta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mahremiyeti</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gibi</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etik</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konularda</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da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bilinç</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kazanan</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öğrenciler</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hem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teknik</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bilgi</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hem de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sosyal</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beceri</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yönünden</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güçlü</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bir</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altyapı</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ile</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mezun</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olurlar</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endParaRPr lang="tr-TR" dirty="0" smtClean="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algn="just">
              <a:lnSpc>
                <a:spcPct val="115000"/>
              </a:lnSpc>
              <a:spcAft>
                <a:spcPts val="1000"/>
              </a:spcAft>
              <a:buNone/>
            </a:pPr>
            <a:r>
              <a:rPr lang="en-US" dirty="0" err="1" smtClean="0">
                <a:effectLst/>
                <a:latin typeface="Times New Roman" panose="02020603050405020304" pitchFamily="18" charset="0"/>
                <a:ea typeface="MS Mincho" panose="02020609040205080304" pitchFamily="49" charset="-128"/>
                <a:cs typeface="Times New Roman" panose="02020603050405020304" pitchFamily="18" charset="0"/>
              </a:rPr>
              <a:t>Mezuniyet</a:t>
            </a:r>
            <a:r>
              <a:rPr lang="en-US" dirty="0" smtClean="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sonrası</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kamu</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ve</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özel</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sektörde</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geniş</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bir</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iş</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alanına</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sahip</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olmaları</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bu</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programı</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tercih</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edilebilir</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kılan</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önemli</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bir</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dirty="0" err="1">
                <a:effectLst/>
                <a:latin typeface="Times New Roman" panose="02020603050405020304" pitchFamily="18" charset="0"/>
                <a:ea typeface="MS Mincho" panose="02020609040205080304" pitchFamily="49" charset="-128"/>
                <a:cs typeface="Times New Roman" panose="02020603050405020304" pitchFamily="18" charset="0"/>
              </a:rPr>
              <a:t>özelliktir</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a:t>
            </a:r>
            <a:endParaRPr lang="tr-TR" dirty="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a:buNone/>
            </a:pPr>
            <a:endParaRPr lang="tr-TR" b="1" dirty="0"/>
          </a:p>
        </p:txBody>
      </p:sp>
    </p:spTree>
    <p:extLst>
      <p:ext uri="{BB962C8B-B14F-4D97-AF65-F5344CB8AC3E}">
        <p14:creationId xmlns:p14="http://schemas.microsoft.com/office/powerpoint/2010/main" val="42142574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r>
              <a:rPr lang="tr-TR" dirty="0"/>
              <a:t>FİZYOTERAPİ PROGRAMI</a:t>
            </a:r>
          </a:p>
        </p:txBody>
      </p:sp>
      <p:graphicFrame>
        <p:nvGraphicFramePr>
          <p:cNvPr id="15" name="Content Placeholder 14">
            <a:extLst>
              <a:ext uri="{FF2B5EF4-FFF2-40B4-BE49-F238E27FC236}">
                <a16:creationId xmlns:a16="http://schemas.microsoft.com/office/drawing/2014/main" id="{4C77EAB6-AF26-7EF6-3F68-F873B2389A51}"/>
              </a:ext>
            </a:extLst>
          </p:cNvPr>
          <p:cNvGraphicFramePr>
            <a:graphicFrameLocks noGrp="1"/>
          </p:cNvGraphicFramePr>
          <p:nvPr>
            <p:ph idx="1"/>
            <p:extLst>
              <p:ext uri="{D42A27DB-BD31-4B8C-83A1-F6EECF244321}">
                <p14:modId xmlns:p14="http://schemas.microsoft.com/office/powerpoint/2010/main" val="430454644"/>
              </p:ext>
            </p:extLst>
          </p:nvPr>
        </p:nvGraphicFramePr>
        <p:xfrm>
          <a:off x="2080727" y="1389063"/>
          <a:ext cx="7753738" cy="2932213"/>
        </p:xfrm>
        <a:graphic>
          <a:graphicData uri="http://schemas.openxmlformats.org/drawingml/2006/chart">
            <c:chart xmlns:c="http://schemas.openxmlformats.org/drawingml/2006/chart" xmlns:r="http://schemas.openxmlformats.org/officeDocument/2006/relationships" r:id="rId2"/>
          </a:graphicData>
        </a:graphic>
      </p:graphicFrame>
      <p:sp>
        <p:nvSpPr>
          <p:cNvPr id="3" name="Dikdörtgen 2"/>
          <p:cNvSpPr/>
          <p:nvPr/>
        </p:nvSpPr>
        <p:spPr>
          <a:xfrm>
            <a:off x="838201" y="4574463"/>
            <a:ext cx="10834395" cy="2123658"/>
          </a:xfrm>
          <a:prstGeom prst="rect">
            <a:avLst/>
          </a:prstGeom>
        </p:spPr>
        <p:txBody>
          <a:bodyPr wrap="square">
            <a:spAutoFit/>
          </a:bodyPr>
          <a:lstStyle/>
          <a:p>
            <a:pPr lvl="0" algn="just"/>
            <a:r>
              <a:rPr lang="tr-TR" sz="2400" b="1" dirty="0">
                <a:effectLst/>
                <a:latin typeface="Times New Roman" panose="02020603050405020304" pitchFamily="18" charset="0"/>
                <a:ea typeface="Aptos" panose="020B0004020202020204" pitchFamily="34" charset="0"/>
                <a:cs typeface="Times New Roman" panose="02020603050405020304" pitchFamily="18" charset="0"/>
              </a:rPr>
              <a:t>Fizyoterapi Programı</a:t>
            </a:r>
            <a:r>
              <a:rPr lang="tr-TR" sz="2400" dirty="0">
                <a:effectLst/>
                <a:latin typeface="Times New Roman" panose="02020603050405020304" pitchFamily="18" charset="0"/>
                <a:ea typeface="Aptos" panose="020B0004020202020204" pitchFamily="34" charset="0"/>
                <a:cs typeface="Times New Roman" panose="02020603050405020304" pitchFamily="18" charset="0"/>
              </a:rPr>
              <a:t>, öğrencilere hem teorik bilgiyi hem de uygulamaya dayalı mesleki becerileri kazandırmayı hedefleyen dinamik bir yapıya sahiptir. Eğitim süreci; modern fizyoterapi teknikleri, elektroterapi uygulamaları ve terapötik egzersiz yöntemleriyle zenginleştirilmiş ders içerikleriyle desteklenmektedir.</a:t>
            </a:r>
            <a:endParaRPr lang="tr-TR" sz="2400" dirty="0">
              <a:solidFill>
                <a:prstClr val="black"/>
              </a:solidFill>
              <a:latin typeface="Times New Roman" panose="02020603050405020304" pitchFamily="18" charset="0"/>
              <a:cs typeface="Times New Roman" panose="02020603050405020304" pitchFamily="18" charset="0"/>
            </a:endParaRPr>
          </a:p>
          <a:p>
            <a:pPr lvl="0"/>
            <a:endParaRPr lang="tr-TR" dirty="0">
              <a:solidFill>
                <a:prstClr val="black"/>
              </a:solidFill>
            </a:endParaRPr>
          </a:p>
          <a:p>
            <a:pPr lvl="0"/>
            <a:endParaRPr lang="tr-TR" dirty="0">
              <a:solidFill>
                <a:prstClr val="black"/>
              </a:solidFill>
            </a:endParaRPr>
          </a:p>
        </p:txBody>
      </p:sp>
    </p:spTree>
    <p:extLst>
      <p:ext uri="{BB962C8B-B14F-4D97-AF65-F5344CB8AC3E}">
        <p14:creationId xmlns:p14="http://schemas.microsoft.com/office/powerpoint/2010/main" val="533990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İçerik Yer Tutucusu 5">
            <a:extLst>
              <a:ext uri="{FF2B5EF4-FFF2-40B4-BE49-F238E27FC236}">
                <a16:creationId xmlns:a16="http://schemas.microsoft.com/office/drawing/2014/main" id="{826F0019-6631-56C6-3475-CBC93E345348}"/>
              </a:ext>
            </a:extLst>
          </p:cNvPr>
          <p:cNvSpPr>
            <a:spLocks noGrp="1"/>
          </p:cNvSpPr>
          <p:nvPr>
            <p:ph idx="15"/>
          </p:nvPr>
        </p:nvSpPr>
        <p:spPr>
          <a:xfrm>
            <a:off x="838199" y="1505243"/>
            <a:ext cx="11160968" cy="4471012"/>
          </a:xfrm>
        </p:spPr>
        <p:txBody>
          <a:bodyPr>
            <a:noAutofit/>
          </a:bodyPr>
          <a:lstStyle/>
          <a:p>
            <a:pPr algn="just"/>
            <a:r>
              <a:rPr lang="tr-TR" kern="100" dirty="0">
                <a:effectLst/>
                <a:latin typeface="Times New Roman" panose="02020603050405020304" pitchFamily="18" charset="0"/>
                <a:ea typeface="Aptos" panose="020B0004020202020204" pitchFamily="34" charset="0"/>
                <a:cs typeface="Times New Roman" panose="02020603050405020304" pitchFamily="18" charset="0"/>
              </a:rPr>
              <a:t>Öğrenciler, üniversite bünyesindeki uygulama alanlarının yanı sıra hastanelerde gerçekleştirdikleri stajlarla sahada deneyim kazanma fırsatı bulurlar. Böylece mezun olmadan önce mesleki yeterliliklerini pekiştirme şansı elde ederler. </a:t>
            </a:r>
            <a:endParaRPr lang="tr-TR" kern="100" dirty="0" smtClean="0">
              <a:effectLst/>
              <a:latin typeface="Times New Roman" panose="02020603050405020304" pitchFamily="18" charset="0"/>
              <a:ea typeface="Aptos" panose="020B0004020202020204" pitchFamily="34" charset="0"/>
              <a:cs typeface="Times New Roman" panose="02020603050405020304" pitchFamily="18" charset="0"/>
            </a:endParaRPr>
          </a:p>
          <a:p>
            <a:pPr algn="just"/>
            <a:r>
              <a:rPr lang="tr-TR" kern="100" dirty="0" smtClean="0">
                <a:effectLst/>
                <a:latin typeface="Times New Roman" panose="02020603050405020304" pitchFamily="18" charset="0"/>
                <a:ea typeface="Aptos" panose="020B0004020202020204" pitchFamily="34" charset="0"/>
                <a:cs typeface="Times New Roman" panose="02020603050405020304" pitchFamily="18" charset="0"/>
              </a:rPr>
              <a:t>Sağlık </a:t>
            </a:r>
            <a:r>
              <a:rPr lang="tr-TR" kern="100" dirty="0">
                <a:effectLst/>
                <a:latin typeface="Times New Roman" panose="02020603050405020304" pitchFamily="18" charset="0"/>
                <a:ea typeface="Aptos" panose="020B0004020202020204" pitchFamily="34" charset="0"/>
                <a:cs typeface="Times New Roman" panose="02020603050405020304" pitchFamily="18" charset="0"/>
              </a:rPr>
              <a:t>sektöründe fizyoterapi teknikerlerine duyulan ihtiyaç, mezunlara hem kamu hem de özel sektörde geniş iş imkânları sunmaktadır. </a:t>
            </a:r>
            <a:endParaRPr lang="tr-TR" kern="100" dirty="0" smtClean="0">
              <a:effectLst/>
              <a:latin typeface="Times New Roman" panose="02020603050405020304" pitchFamily="18" charset="0"/>
              <a:ea typeface="Aptos" panose="020B0004020202020204" pitchFamily="34" charset="0"/>
              <a:cs typeface="Times New Roman" panose="02020603050405020304" pitchFamily="18" charset="0"/>
            </a:endParaRPr>
          </a:p>
          <a:p>
            <a:pPr algn="just"/>
            <a:r>
              <a:rPr lang="tr-TR" kern="100" dirty="0" smtClean="0">
                <a:effectLst/>
                <a:latin typeface="Times New Roman" panose="02020603050405020304" pitchFamily="18" charset="0"/>
                <a:ea typeface="Aptos" panose="020B0004020202020204" pitchFamily="34" charset="0"/>
                <a:cs typeface="Times New Roman" panose="02020603050405020304" pitchFamily="18" charset="0"/>
              </a:rPr>
              <a:t>Program</a:t>
            </a:r>
            <a:r>
              <a:rPr lang="tr-TR" kern="100" dirty="0">
                <a:effectLst/>
                <a:latin typeface="Times New Roman" panose="02020603050405020304" pitchFamily="18" charset="0"/>
                <a:ea typeface="Aptos" panose="020B0004020202020204" pitchFamily="34" charset="0"/>
                <a:cs typeface="Times New Roman" panose="02020603050405020304" pitchFamily="18" charset="0"/>
              </a:rPr>
              <a:t>, insan sağlığını merkeze alan, etik değerlere bağlı, yaşam kalitesini artırmayı amaçlayan bir yaklaşımla öğrencilerini donanımlı bireyler olarak yetiştirmeyi amaçlamaktadır.</a:t>
            </a:r>
          </a:p>
          <a:p>
            <a:pPr marL="0" indent="0">
              <a:buNone/>
            </a:pPr>
            <a:endParaRPr lang="tr-TR" kern="100" dirty="0">
              <a:effectLst/>
              <a:ea typeface="Aptos" panose="020B0004020202020204" pitchFamily="34" charset="0"/>
              <a:cs typeface="Times New Roman" panose="02020603050405020304" pitchFamily="18" charset="0"/>
            </a:endParaRPr>
          </a:p>
          <a:p>
            <a:pPr marL="0" indent="0">
              <a:buNone/>
            </a:pPr>
            <a:endParaRPr lang="tr-TR" b="1" dirty="0"/>
          </a:p>
        </p:txBody>
      </p:sp>
    </p:spTree>
    <p:extLst>
      <p:ext uri="{BB962C8B-B14F-4D97-AF65-F5344CB8AC3E}">
        <p14:creationId xmlns:p14="http://schemas.microsoft.com/office/powerpoint/2010/main" val="42898862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884E2-9670-1724-8DF7-D15F0B9BDA97}"/>
              </a:ext>
            </a:extLst>
          </p:cNvPr>
          <p:cNvSpPr>
            <a:spLocks noGrp="1"/>
          </p:cNvSpPr>
          <p:nvPr>
            <p:ph type="title"/>
          </p:nvPr>
        </p:nvSpPr>
        <p:spPr/>
        <p:txBody>
          <a:bodyPr/>
          <a:lstStyle/>
          <a:p>
            <a:r>
              <a:rPr lang="tr-TR" dirty="0"/>
              <a:t>KURUM İÇİ YÜKSELMELER</a:t>
            </a:r>
          </a:p>
        </p:txBody>
      </p:sp>
      <p:graphicFrame>
        <p:nvGraphicFramePr>
          <p:cNvPr id="4" name="Content Placeholder 3">
            <a:extLst>
              <a:ext uri="{FF2B5EF4-FFF2-40B4-BE49-F238E27FC236}">
                <a16:creationId xmlns:a16="http://schemas.microsoft.com/office/drawing/2014/main" id="{7AB27E7C-D01B-ABE7-212E-FC00A0FBE973}"/>
              </a:ext>
            </a:extLst>
          </p:cNvPr>
          <p:cNvGraphicFramePr>
            <a:graphicFrameLocks noGrp="1"/>
          </p:cNvGraphicFramePr>
          <p:nvPr>
            <p:ph idx="1"/>
            <p:extLst>
              <p:ext uri="{D42A27DB-BD31-4B8C-83A1-F6EECF244321}">
                <p14:modId xmlns:p14="http://schemas.microsoft.com/office/powerpoint/2010/main" val="2001962317"/>
              </p:ext>
            </p:extLst>
          </p:nvPr>
        </p:nvGraphicFramePr>
        <p:xfrm>
          <a:off x="838200" y="1389063"/>
          <a:ext cx="10507462" cy="4687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6843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D2CCF633-32A6-42EF-9984-30696FA37FA1}"/>
                                            </p:graphicEl>
                                          </p:spTgt>
                                        </p:tgtEl>
                                        <p:attrNameLst>
                                          <p:attrName>style.visibility</p:attrName>
                                        </p:attrNameLst>
                                      </p:cBhvr>
                                      <p:to>
                                        <p:strVal val="visible"/>
                                      </p:to>
                                    </p:set>
                                    <p:animEffect transition="in" filter="fade">
                                      <p:cBhvr>
                                        <p:cTn id="7" dur="500"/>
                                        <p:tgtEl>
                                          <p:spTgt spid="4">
                                            <p:graphicEl>
                                              <a:dgm id="{D2CCF633-32A6-42EF-9984-30696FA37FA1}"/>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graphicEl>
                                              <a:dgm id="{B7F1FD56-4778-421B-8151-7A6B68172AC3}"/>
                                            </p:graphicEl>
                                          </p:spTgt>
                                        </p:tgtEl>
                                        <p:attrNameLst>
                                          <p:attrName>style.visibility</p:attrName>
                                        </p:attrNameLst>
                                      </p:cBhvr>
                                      <p:to>
                                        <p:strVal val="visible"/>
                                      </p:to>
                                    </p:set>
                                    <p:animEffect transition="in" filter="fade">
                                      <p:cBhvr>
                                        <p:cTn id="11" dur="500"/>
                                        <p:tgtEl>
                                          <p:spTgt spid="4">
                                            <p:graphicEl>
                                              <a:dgm id="{B7F1FD56-4778-421B-8151-7A6B68172AC3}"/>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graphicEl>
                                              <a:dgm id="{B1FB18D2-249D-47F6-9721-42A693E9B7A7}"/>
                                            </p:graphicEl>
                                          </p:spTgt>
                                        </p:tgtEl>
                                        <p:attrNameLst>
                                          <p:attrName>style.visibility</p:attrName>
                                        </p:attrNameLst>
                                      </p:cBhvr>
                                      <p:to>
                                        <p:strVal val="visible"/>
                                      </p:to>
                                    </p:set>
                                    <p:animEffect transition="in" filter="fade">
                                      <p:cBhvr>
                                        <p:cTn id="15" dur="500"/>
                                        <p:tgtEl>
                                          <p:spTgt spid="4">
                                            <p:graphicEl>
                                              <a:dgm id="{B1FB18D2-249D-47F6-9721-42A693E9B7A7}"/>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graphicEl>
                                              <a:dgm id="{8B30AB03-7B0A-4E1A-B87B-C621A6EF5C9A}"/>
                                            </p:graphicEl>
                                          </p:spTgt>
                                        </p:tgtEl>
                                        <p:attrNameLst>
                                          <p:attrName>style.visibility</p:attrName>
                                        </p:attrNameLst>
                                      </p:cBhvr>
                                      <p:to>
                                        <p:strVal val="visible"/>
                                      </p:to>
                                    </p:set>
                                    <p:animEffect transition="in" filter="fade">
                                      <p:cBhvr>
                                        <p:cTn id="19" dur="500"/>
                                        <p:tgtEl>
                                          <p:spTgt spid="4">
                                            <p:graphicEl>
                                              <a:dgm id="{8B30AB03-7B0A-4E1A-B87B-C621A6EF5C9A}"/>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4">
                                            <p:graphicEl>
                                              <a:dgm id="{35D30CA4-8585-4B5F-A3EF-53915DA1AB3F}"/>
                                            </p:graphicEl>
                                          </p:spTgt>
                                        </p:tgtEl>
                                        <p:attrNameLst>
                                          <p:attrName>style.visibility</p:attrName>
                                        </p:attrNameLst>
                                      </p:cBhvr>
                                      <p:to>
                                        <p:strVal val="visible"/>
                                      </p:to>
                                    </p:set>
                                    <p:animEffect transition="in" filter="fade">
                                      <p:cBhvr>
                                        <p:cTn id="23" dur="500"/>
                                        <p:tgtEl>
                                          <p:spTgt spid="4">
                                            <p:graphicEl>
                                              <a:dgm id="{35D30CA4-8585-4B5F-A3EF-53915DA1AB3F}"/>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
                                            <p:graphicEl>
                                              <a:dgm id="{5C329994-F5A2-4C6C-8AE3-1011DA030050}"/>
                                            </p:graphicEl>
                                          </p:spTgt>
                                        </p:tgtEl>
                                        <p:attrNameLst>
                                          <p:attrName>style.visibility</p:attrName>
                                        </p:attrNameLst>
                                      </p:cBhvr>
                                      <p:to>
                                        <p:strVal val="visible"/>
                                      </p:to>
                                    </p:set>
                                    <p:animEffect transition="in" filter="fade">
                                      <p:cBhvr>
                                        <p:cTn id="27" dur="500"/>
                                        <p:tgtEl>
                                          <p:spTgt spid="4">
                                            <p:graphicEl>
                                              <a:dgm id="{5C329994-F5A2-4C6C-8AE3-1011DA03005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F3338-1DED-FC69-4450-7064ADDEC3F0}"/>
              </a:ext>
            </a:extLst>
          </p:cNvPr>
          <p:cNvSpPr>
            <a:spLocks noGrp="1"/>
          </p:cNvSpPr>
          <p:nvPr>
            <p:ph type="title"/>
          </p:nvPr>
        </p:nvSpPr>
        <p:spPr/>
        <p:txBody>
          <a:bodyPr/>
          <a:lstStyle/>
          <a:p>
            <a:r>
              <a:rPr lang="tr-TR" dirty="0"/>
              <a:t>ÖNEMLİ BAŞARILARIMIZ</a:t>
            </a:r>
          </a:p>
        </p:txBody>
      </p:sp>
      <p:sp>
        <p:nvSpPr>
          <p:cNvPr id="3" name="Content Placeholder 2">
            <a:extLst>
              <a:ext uri="{FF2B5EF4-FFF2-40B4-BE49-F238E27FC236}">
                <a16:creationId xmlns:a16="http://schemas.microsoft.com/office/drawing/2014/main" id="{8C3D17C4-F917-FA91-1698-B4A175A55BBB}"/>
              </a:ext>
            </a:extLst>
          </p:cNvPr>
          <p:cNvSpPr>
            <a:spLocks noGrp="1"/>
          </p:cNvSpPr>
          <p:nvPr>
            <p:ph idx="1"/>
          </p:nvPr>
        </p:nvSpPr>
        <p:spPr>
          <a:xfrm>
            <a:off x="838200" y="1388962"/>
            <a:ext cx="6558023" cy="4587293"/>
          </a:xfrm>
        </p:spPr>
        <p:txBody>
          <a:bodyPr>
            <a:normAutofit/>
          </a:bodyPr>
          <a:lstStyle/>
          <a:p>
            <a:pPr marL="0" indent="0" algn="just">
              <a:buNone/>
            </a:pPr>
            <a:r>
              <a:rPr lang="tr-TR" sz="2000" b="1" dirty="0">
                <a:effectLst/>
                <a:latin typeface="Times New Roman" panose="02020603050405020304" pitchFamily="18" charset="0"/>
                <a:ea typeface="Calibri" panose="020F0502020204030204" pitchFamily="34" charset="0"/>
                <a:cs typeface="Times New Roman" panose="02020603050405020304" pitchFamily="18" charset="0"/>
              </a:rPr>
              <a:t>TÜBİTAK Bilim ve Toplum Projeleri </a:t>
            </a:r>
            <a:r>
              <a:rPr lang="tr-TR" sz="2000" b="1" dirty="0">
                <a:latin typeface="Times New Roman" panose="02020603050405020304" pitchFamily="18" charset="0"/>
                <a:ea typeface="Calibri" panose="020F0502020204030204" pitchFamily="34" charset="0"/>
                <a:cs typeface="Times New Roman" panose="02020603050405020304" pitchFamily="18" charset="0"/>
              </a:rPr>
              <a:t> </a:t>
            </a:r>
            <a:r>
              <a:rPr lang="tr-TR" sz="2000" b="1" dirty="0">
                <a:effectLst/>
                <a:latin typeface="Times New Roman" panose="02020603050405020304" pitchFamily="18" charset="0"/>
                <a:ea typeface="Calibri" panose="020F0502020204030204" pitchFamily="34" charset="0"/>
                <a:cs typeface="Times New Roman" panose="02020603050405020304" pitchFamily="18" charset="0"/>
              </a:rPr>
              <a:t>4008</a:t>
            </a:r>
            <a:r>
              <a:rPr lang="tr-TR" sz="2000" b="1" kern="0" dirty="0">
                <a:effectLst/>
                <a:latin typeface="Times New Roman" panose="02020603050405020304" pitchFamily="18" charset="0"/>
                <a:cs typeface="Times New Roman" panose="02020603050405020304" pitchFamily="18" charset="0"/>
              </a:rPr>
              <a:t> Özel </a:t>
            </a:r>
            <a:r>
              <a:rPr lang="tr-TR" sz="2000" b="1" kern="0" dirty="0" err="1">
                <a:effectLst/>
                <a:latin typeface="Times New Roman" panose="02020603050405020304" pitchFamily="18" charset="0"/>
                <a:cs typeface="Times New Roman" panose="02020603050405020304" pitchFamily="18" charset="0"/>
              </a:rPr>
              <a:t>Gereksinimli</a:t>
            </a:r>
            <a:r>
              <a:rPr lang="tr-TR" sz="2000" b="1" kern="0" dirty="0">
                <a:effectLst/>
                <a:latin typeface="Times New Roman" panose="02020603050405020304" pitchFamily="18" charset="0"/>
                <a:cs typeface="Times New Roman" panose="02020603050405020304" pitchFamily="18" charset="0"/>
              </a:rPr>
              <a:t> Bireylere Yönelik Kapsayıcı Toplum Uygulamaları </a:t>
            </a:r>
          </a:p>
          <a:p>
            <a:pPr marL="0" indent="0" algn="just">
              <a:lnSpc>
                <a:spcPct val="107000"/>
              </a:lnSpc>
              <a:spcAft>
                <a:spcPts val="800"/>
              </a:spcAft>
              <a:buNone/>
            </a:pPr>
            <a:r>
              <a:rPr lang="tr-TR" sz="2000" b="1" dirty="0">
                <a:effectLst/>
                <a:latin typeface="Times New Roman" panose="02020603050405020304" pitchFamily="18" charset="0"/>
                <a:ea typeface="Calibri" panose="020F0502020204030204" pitchFamily="34" charset="0"/>
                <a:cs typeface="Times New Roman" panose="02020603050405020304" pitchFamily="18" charset="0"/>
              </a:rPr>
              <a:t>Proje No: </a:t>
            </a:r>
            <a:r>
              <a:rPr lang="tr-TR" sz="2000" dirty="0">
                <a:effectLst/>
                <a:latin typeface="Times New Roman" panose="02020603050405020304" pitchFamily="18" charset="0"/>
                <a:ea typeface="Calibri" panose="020F0502020204030204" pitchFamily="34" charset="0"/>
                <a:cs typeface="Times New Roman" panose="02020603050405020304" pitchFamily="18" charset="0"/>
              </a:rPr>
              <a:t>124B291</a:t>
            </a:r>
          </a:p>
          <a:p>
            <a:pPr marL="0" indent="0" algn="just">
              <a:lnSpc>
                <a:spcPct val="107000"/>
              </a:lnSpc>
              <a:spcAft>
                <a:spcPts val="800"/>
              </a:spcAft>
              <a:buNone/>
            </a:pPr>
            <a:r>
              <a:rPr lang="tr-TR" sz="2000" b="1" dirty="0">
                <a:latin typeface="Times New Roman" panose="02020603050405020304" pitchFamily="18" charset="0"/>
                <a:ea typeface="Calibri" panose="020F0502020204030204" pitchFamily="34" charset="0"/>
                <a:cs typeface="Times New Roman" panose="02020603050405020304" pitchFamily="18" charset="0"/>
              </a:rPr>
              <a:t>Proje Adı: </a:t>
            </a:r>
            <a:r>
              <a:rPr lang="tr-TR"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Kekemeliği Olan Bireylerde Bilişsel Davranışçı Terapi Temelli Uygulamaların Sosyal Anksiyete ve Kekemelik Şiddetine  Etkisi</a:t>
            </a:r>
            <a:r>
              <a:rPr lang="tr-TR" sz="2000" dirty="0">
                <a:effectLst/>
                <a:latin typeface="Times New Roman" panose="02020603050405020304" pitchFamily="18" charset="0"/>
                <a:cs typeface="Times New Roman" panose="02020603050405020304" pitchFamily="18" charset="0"/>
              </a:rPr>
              <a:t> </a:t>
            </a:r>
          </a:p>
          <a:p>
            <a:pPr marL="0" indent="0" algn="just">
              <a:lnSpc>
                <a:spcPct val="107000"/>
              </a:lnSpc>
              <a:spcAft>
                <a:spcPts val="800"/>
              </a:spcAft>
              <a:buNone/>
            </a:pPr>
            <a:r>
              <a:rPr lang="tr-TR" sz="2000" b="1" dirty="0">
                <a:latin typeface="Times New Roman" panose="02020603050405020304" pitchFamily="18" charset="0"/>
                <a:cs typeface="Times New Roman" panose="02020603050405020304" pitchFamily="18" charset="0"/>
              </a:rPr>
              <a:t>Yürütücü: </a:t>
            </a:r>
            <a:r>
              <a:rPr lang="tr-TR" sz="2000" dirty="0">
                <a:latin typeface="Times New Roman" panose="02020603050405020304" pitchFamily="18" charset="0"/>
                <a:cs typeface="Times New Roman" panose="02020603050405020304" pitchFamily="18" charset="0"/>
              </a:rPr>
              <a:t>Dr. Öğr. Üyesi Sabri TOĞLUK </a:t>
            </a:r>
          </a:p>
          <a:p>
            <a:pPr marL="0" indent="0" algn="just">
              <a:lnSpc>
                <a:spcPct val="107000"/>
              </a:lnSpc>
              <a:spcAft>
                <a:spcPts val="800"/>
              </a:spcAft>
              <a:buNone/>
            </a:pPr>
            <a:r>
              <a:rPr lang="tr-TR" sz="2000" b="1" dirty="0">
                <a:effectLst/>
                <a:latin typeface="Times New Roman" panose="02020603050405020304" pitchFamily="18" charset="0"/>
                <a:ea typeface="Calibri" panose="020F0502020204030204" pitchFamily="34" charset="0"/>
                <a:cs typeface="Times New Roman" panose="02020603050405020304" pitchFamily="18" charset="0"/>
              </a:rPr>
              <a:t>Başlama ve Sonuçlandırma Tarihi: </a:t>
            </a:r>
            <a:r>
              <a:rPr lang="tr-TR" sz="2000" dirty="0">
                <a:effectLst/>
                <a:latin typeface="Times New Roman" panose="02020603050405020304" pitchFamily="18" charset="0"/>
                <a:ea typeface="Calibri" panose="020F0502020204030204" pitchFamily="34" charset="0"/>
                <a:cs typeface="Times New Roman" panose="02020603050405020304" pitchFamily="18" charset="0"/>
              </a:rPr>
              <a:t>15.04.24-19.12.24</a:t>
            </a:r>
          </a:p>
          <a:p>
            <a:endParaRPr lang="tr-TR" dirty="0"/>
          </a:p>
        </p:txBody>
      </p:sp>
      <p:pic>
        <p:nvPicPr>
          <p:cNvPr id="11" name="WhatsApp Video 2024-09-21 at 21.14.31">
            <a:hlinkClick r:id="" action="ppaction://media"/>
            <a:extLst>
              <a:ext uri="{FF2B5EF4-FFF2-40B4-BE49-F238E27FC236}">
                <a16:creationId xmlns:a16="http://schemas.microsoft.com/office/drawing/2014/main" id="{F3CE8994-026C-7F32-B083-26B32BA6D174}"/>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894749" y="1213950"/>
            <a:ext cx="3567448" cy="4762305"/>
          </a:xfrm>
          <a:prstGeom prst="rect">
            <a:avLst/>
          </a:prstGeom>
        </p:spPr>
      </p:pic>
    </p:spTree>
    <p:extLst>
      <p:ext uri="{BB962C8B-B14F-4D97-AF65-F5344CB8AC3E}">
        <p14:creationId xmlns:p14="http://schemas.microsoft.com/office/powerpoint/2010/main" val="1728247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219"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F3338-1DED-FC69-4450-7064ADDEC3F0}"/>
              </a:ext>
            </a:extLst>
          </p:cNvPr>
          <p:cNvSpPr>
            <a:spLocks noGrp="1"/>
          </p:cNvSpPr>
          <p:nvPr>
            <p:ph type="title"/>
          </p:nvPr>
        </p:nvSpPr>
        <p:spPr/>
        <p:txBody>
          <a:bodyPr/>
          <a:lstStyle/>
          <a:p>
            <a:r>
              <a:rPr lang="tr-TR" dirty="0"/>
              <a:t>ÖNEMLİ BAŞARILARIMIZ</a:t>
            </a:r>
          </a:p>
        </p:txBody>
      </p:sp>
      <p:sp>
        <p:nvSpPr>
          <p:cNvPr id="3" name="Content Placeholder 2">
            <a:extLst>
              <a:ext uri="{FF2B5EF4-FFF2-40B4-BE49-F238E27FC236}">
                <a16:creationId xmlns:a16="http://schemas.microsoft.com/office/drawing/2014/main" id="{8C3D17C4-F917-FA91-1698-B4A175A55BBB}"/>
              </a:ext>
            </a:extLst>
          </p:cNvPr>
          <p:cNvSpPr>
            <a:spLocks noGrp="1"/>
          </p:cNvSpPr>
          <p:nvPr>
            <p:ph idx="1"/>
          </p:nvPr>
        </p:nvSpPr>
        <p:spPr>
          <a:xfrm>
            <a:off x="793188" y="1414720"/>
            <a:ext cx="6483376" cy="4468937"/>
          </a:xfrm>
        </p:spPr>
        <p:txBody>
          <a:bodyPr>
            <a:normAutofit fontScale="85000" lnSpcReduction="10000"/>
          </a:bodyPr>
          <a:lstStyle/>
          <a:p>
            <a:pPr marL="0" marR="358775" indent="0" algn="ctr">
              <a:buNone/>
            </a:pPr>
            <a:r>
              <a:rPr lang="tr-TR" sz="1900" b="1" dirty="0">
                <a:effectLst/>
                <a:latin typeface="Times New Roman" panose="02020603050405020304" pitchFamily="18" charset="0"/>
                <a:ea typeface="Times New Roman" panose="02020603050405020304" pitchFamily="18" charset="0"/>
                <a:cs typeface="Times New Roman" panose="02020603050405020304" pitchFamily="18" charset="0"/>
              </a:rPr>
              <a:t>TÜBİTAK–2209-A ÜNİVERSİTE ÖĞRENCİLERİ ARAŞTIRMA PROJELERİ DESTEĞİ PROGRAMI</a:t>
            </a:r>
          </a:p>
          <a:p>
            <a:pPr marL="0" indent="0" algn="just">
              <a:lnSpc>
                <a:spcPct val="107000"/>
              </a:lnSpc>
              <a:spcAft>
                <a:spcPts val="800"/>
              </a:spcAft>
              <a:buNone/>
            </a:pPr>
            <a:r>
              <a:rPr lang="tr-TR" sz="1900" b="1" dirty="0">
                <a:effectLst/>
                <a:latin typeface="Times New Roman" panose="02020603050405020304" pitchFamily="18" charset="0"/>
                <a:ea typeface="Calibri" panose="020F0502020204030204" pitchFamily="34" charset="0"/>
                <a:cs typeface="Times New Roman" panose="02020603050405020304" pitchFamily="18" charset="0"/>
              </a:rPr>
              <a:t>Proje No: </a:t>
            </a:r>
            <a:r>
              <a:rPr lang="tr-TR" sz="1900" dirty="0">
                <a:effectLst/>
                <a:latin typeface="Times New Roman" panose="02020603050405020304" pitchFamily="18" charset="0"/>
                <a:ea typeface="Calibri" panose="020F0502020204030204" pitchFamily="34" charset="0"/>
                <a:cs typeface="Times New Roman" panose="02020603050405020304" pitchFamily="18" charset="0"/>
              </a:rPr>
              <a:t>124B291</a:t>
            </a:r>
          </a:p>
          <a:p>
            <a:pPr marL="0" indent="0" algn="just">
              <a:lnSpc>
                <a:spcPct val="200000"/>
              </a:lnSpc>
              <a:spcAft>
                <a:spcPts val="800"/>
              </a:spcAft>
              <a:buNone/>
            </a:pPr>
            <a:r>
              <a:rPr lang="tr-TR" sz="1900" b="1" dirty="0">
                <a:latin typeface="Times New Roman" panose="02020603050405020304" pitchFamily="18" charset="0"/>
                <a:ea typeface="Calibri" panose="020F0502020204030204" pitchFamily="34" charset="0"/>
                <a:cs typeface="Times New Roman" panose="02020603050405020304" pitchFamily="18" charset="0"/>
              </a:rPr>
              <a:t>Proje Adı: </a:t>
            </a:r>
            <a:r>
              <a:rPr lang="tr-TR" sz="1900" dirty="0">
                <a:effectLst/>
                <a:latin typeface="Times New Roman" panose="02020603050405020304" pitchFamily="18" charset="0"/>
                <a:ea typeface="Calibri" panose="020F0502020204030204" pitchFamily="34" charset="0"/>
                <a:cs typeface="Times New Roman" panose="02020603050405020304" pitchFamily="18" charset="0"/>
              </a:rPr>
              <a:t>Ebeveyn Sağlıklı Yaşam Eğitimi Bilinç Düzeyinin Diyaliz Tedavisi Alan Çocuklarda Hastalığa </a:t>
            </a:r>
            <a:r>
              <a:rPr lang="tr-TR" sz="1900" dirty="0" err="1">
                <a:effectLst/>
                <a:latin typeface="Times New Roman" panose="02020603050405020304" pitchFamily="18" charset="0"/>
                <a:ea typeface="Calibri" panose="020F0502020204030204" pitchFamily="34" charset="0"/>
                <a:cs typeface="Times New Roman" panose="02020603050405020304" pitchFamily="18" charset="0"/>
              </a:rPr>
              <a:t>Psikososyal</a:t>
            </a:r>
            <a:r>
              <a:rPr lang="tr-TR" sz="1900" dirty="0">
                <a:effectLst/>
                <a:latin typeface="Times New Roman" panose="02020603050405020304" pitchFamily="18" charset="0"/>
                <a:ea typeface="Calibri" panose="020F0502020204030204" pitchFamily="34" charset="0"/>
                <a:cs typeface="Times New Roman" panose="02020603050405020304" pitchFamily="18" charset="0"/>
              </a:rPr>
              <a:t> Uyuma Etkisi</a:t>
            </a:r>
          </a:p>
          <a:p>
            <a:pPr marL="0" indent="0" algn="just">
              <a:lnSpc>
                <a:spcPct val="200000"/>
              </a:lnSpc>
              <a:spcAft>
                <a:spcPts val="800"/>
              </a:spcAft>
              <a:buNone/>
            </a:pPr>
            <a:r>
              <a:rPr lang="tr-TR" sz="1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Yürütücü: </a:t>
            </a:r>
            <a:r>
              <a:rPr lang="tr-TR"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Öğrenci Merve </a:t>
            </a:r>
            <a:r>
              <a:rPr lang="tr-TR" sz="19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Bayancuk</a:t>
            </a:r>
            <a:r>
              <a:rPr lang="tr-TR" sz="1900" dirty="0">
                <a:effectLst/>
                <a:latin typeface="Times New Roman" panose="02020603050405020304" pitchFamily="18" charset="0"/>
                <a:cs typeface="Times New Roman" panose="02020603050405020304" pitchFamily="18" charset="0"/>
              </a:rPr>
              <a:t> </a:t>
            </a:r>
          </a:p>
          <a:p>
            <a:pPr marL="0" indent="0" algn="just">
              <a:lnSpc>
                <a:spcPct val="200000"/>
              </a:lnSpc>
              <a:spcAft>
                <a:spcPts val="800"/>
              </a:spcAft>
              <a:buNone/>
            </a:pPr>
            <a:r>
              <a:rPr lang="tr-TR" sz="1900" b="1" dirty="0">
                <a:latin typeface="Times New Roman" panose="02020603050405020304" pitchFamily="18" charset="0"/>
                <a:cs typeface="Times New Roman" panose="02020603050405020304" pitchFamily="18" charset="0"/>
              </a:rPr>
              <a:t>Danışman: </a:t>
            </a:r>
            <a:r>
              <a:rPr lang="tr-TR" sz="1900" dirty="0">
                <a:latin typeface="Times New Roman" panose="02020603050405020304" pitchFamily="18" charset="0"/>
                <a:cs typeface="Times New Roman" panose="02020603050405020304" pitchFamily="18" charset="0"/>
              </a:rPr>
              <a:t>Dr </a:t>
            </a:r>
            <a:r>
              <a:rPr lang="tr-TR" sz="1900" dirty="0" err="1">
                <a:latin typeface="Times New Roman" panose="02020603050405020304" pitchFamily="18" charset="0"/>
                <a:cs typeface="Times New Roman" panose="02020603050405020304" pitchFamily="18" charset="0"/>
              </a:rPr>
              <a:t>Öğr</a:t>
            </a:r>
            <a:r>
              <a:rPr lang="tr-TR" sz="1900" dirty="0">
                <a:latin typeface="Times New Roman" panose="02020603050405020304" pitchFamily="18" charset="0"/>
                <a:cs typeface="Times New Roman" panose="02020603050405020304" pitchFamily="18" charset="0"/>
              </a:rPr>
              <a:t> Üyesi Sabri TOĞLUK</a:t>
            </a:r>
            <a:endParaRPr lang="tr-TR" sz="1900" dirty="0">
              <a:effectLst/>
              <a:latin typeface="Times New Roman" panose="02020603050405020304" pitchFamily="18" charset="0"/>
              <a:cs typeface="Times New Roman" panose="02020603050405020304" pitchFamily="18" charset="0"/>
            </a:endParaRPr>
          </a:p>
          <a:p>
            <a:pPr algn="just">
              <a:lnSpc>
                <a:spcPct val="200000"/>
              </a:lnSpc>
              <a:spcAft>
                <a:spcPts val="800"/>
              </a:spcAft>
            </a:pPr>
            <a:r>
              <a:rPr lang="tr-TR" sz="1900" b="1" dirty="0">
                <a:effectLst/>
                <a:latin typeface="Times New Roman" panose="02020603050405020304" pitchFamily="18" charset="0"/>
                <a:ea typeface="Calibri" panose="020F0502020204030204" pitchFamily="34" charset="0"/>
                <a:cs typeface="Times New Roman" panose="02020603050405020304" pitchFamily="18" charset="0"/>
              </a:rPr>
              <a:t>Başlama ve Sonuçlandırma Tarihi: </a:t>
            </a:r>
            <a:r>
              <a:rPr lang="tr-TR" sz="1900" dirty="0">
                <a:latin typeface="Times New Roman" panose="02020603050405020304" pitchFamily="18" charset="0"/>
                <a:ea typeface="Calibri" panose="020F0502020204030204" pitchFamily="34" charset="0"/>
                <a:cs typeface="Times New Roman" panose="02020603050405020304" pitchFamily="18" charset="0"/>
              </a:rPr>
              <a:t>06</a:t>
            </a:r>
            <a:r>
              <a:rPr lang="tr-TR" sz="1900" dirty="0">
                <a:effectLst/>
                <a:latin typeface="Times New Roman" panose="02020603050405020304" pitchFamily="18" charset="0"/>
                <a:ea typeface="Calibri" panose="020F0502020204030204" pitchFamily="34" charset="0"/>
                <a:cs typeface="Times New Roman" panose="02020603050405020304" pitchFamily="18" charset="0"/>
              </a:rPr>
              <a:t>.05.25- devam ediyor</a:t>
            </a:r>
          </a:p>
          <a:p>
            <a:endParaRPr lang="tr-TR" dirty="0"/>
          </a:p>
        </p:txBody>
      </p:sp>
      <p:pic>
        <p:nvPicPr>
          <p:cNvPr id="7" name="Resim Yer Tutucusu 6">
            <a:extLst>
              <a:ext uri="{FF2B5EF4-FFF2-40B4-BE49-F238E27FC236}">
                <a16:creationId xmlns:a16="http://schemas.microsoft.com/office/drawing/2014/main" id="{56531E7D-1C20-FC07-E7B2-132E60B7D429}"/>
              </a:ext>
            </a:extLst>
          </p:cNvPr>
          <p:cNvPicPr>
            <a:picLocks noGrp="1" noChangeAspect="1"/>
          </p:cNvPicPr>
          <p:nvPr>
            <p:ph type="pic" sz="quarter" idx="13"/>
          </p:nvPr>
        </p:nvPicPr>
        <p:blipFill>
          <a:blip r:embed="rId2"/>
          <a:srcRect t="16911" b="16911"/>
          <a:stretch>
            <a:fillRect/>
          </a:stretch>
        </p:blipFill>
        <p:spPr>
          <a:xfrm>
            <a:off x="7496624" y="1296366"/>
            <a:ext cx="4211281" cy="4587292"/>
          </a:xfrm>
          <a:prstGeom prst="rect">
            <a:avLst/>
          </a:prstGeom>
        </p:spPr>
      </p:pic>
    </p:spTree>
    <p:extLst>
      <p:ext uri="{BB962C8B-B14F-4D97-AF65-F5344CB8AC3E}">
        <p14:creationId xmlns:p14="http://schemas.microsoft.com/office/powerpoint/2010/main" val="12622385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2944789924"/>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8659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4022867180"/>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6716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254679991"/>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8789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2516959995"/>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4674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FC0A6-6185-FE76-0C51-05174DAFD4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C048DC-E0FA-1914-5F7B-512F396B73D5}"/>
              </a:ext>
            </a:extLst>
          </p:cNvPr>
          <p:cNvSpPr>
            <a:spLocks noGrp="1"/>
          </p:cNvSpPr>
          <p:nvPr>
            <p:ph type="title"/>
          </p:nvPr>
        </p:nvSpPr>
        <p:spPr/>
        <p:txBody>
          <a:bodyPr/>
          <a:lstStyle/>
          <a:p>
            <a:r>
              <a:rPr lang="tr-TR" dirty="0"/>
              <a:t>BİLİMSEL FALİYETLERİMİZ</a:t>
            </a:r>
          </a:p>
        </p:txBody>
      </p:sp>
      <p:graphicFrame>
        <p:nvGraphicFramePr>
          <p:cNvPr id="7" name="Content Placeholder 6">
            <a:extLst>
              <a:ext uri="{FF2B5EF4-FFF2-40B4-BE49-F238E27FC236}">
                <a16:creationId xmlns:a16="http://schemas.microsoft.com/office/drawing/2014/main" id="{8AA8DD13-0072-E95E-8AEE-998F1BD1F34D}"/>
              </a:ext>
            </a:extLst>
          </p:cNvPr>
          <p:cNvGraphicFramePr>
            <a:graphicFrameLocks noGrp="1"/>
          </p:cNvGraphicFramePr>
          <p:nvPr>
            <p:ph idx="1"/>
            <p:extLst>
              <p:ext uri="{D42A27DB-BD31-4B8C-83A1-F6EECF244321}">
                <p14:modId xmlns:p14="http://schemas.microsoft.com/office/powerpoint/2010/main" val="2706628669"/>
              </p:ext>
            </p:extLst>
          </p:nvPr>
        </p:nvGraphicFramePr>
        <p:xfrm>
          <a:off x="0" y="1296366"/>
          <a:ext cx="12191999" cy="4435419"/>
        </p:xfrm>
        <a:graphic>
          <a:graphicData uri="http://schemas.openxmlformats.org/drawingml/2006/table">
            <a:tbl>
              <a:tblPr firstRow="1" bandRow="1">
                <a:tableStyleId>{5C22544A-7EE6-4342-B048-85BDC9FD1C3A}</a:tableStyleId>
              </a:tblPr>
              <a:tblGrid>
                <a:gridCol w="1004047">
                  <a:extLst>
                    <a:ext uri="{9D8B030D-6E8A-4147-A177-3AD203B41FA5}">
                      <a16:colId xmlns:a16="http://schemas.microsoft.com/office/drawing/2014/main" val="456117717"/>
                    </a:ext>
                  </a:extLst>
                </a:gridCol>
                <a:gridCol w="1018717">
                  <a:extLst>
                    <a:ext uri="{9D8B030D-6E8A-4147-A177-3AD203B41FA5}">
                      <a16:colId xmlns:a16="http://schemas.microsoft.com/office/drawing/2014/main" val="1594657814"/>
                    </a:ext>
                  </a:extLst>
                </a:gridCol>
                <a:gridCol w="4849091">
                  <a:extLst>
                    <a:ext uri="{9D8B030D-6E8A-4147-A177-3AD203B41FA5}">
                      <a16:colId xmlns:a16="http://schemas.microsoft.com/office/drawing/2014/main" val="2981362610"/>
                    </a:ext>
                  </a:extLst>
                </a:gridCol>
                <a:gridCol w="1644141">
                  <a:extLst>
                    <a:ext uri="{9D8B030D-6E8A-4147-A177-3AD203B41FA5}">
                      <a16:colId xmlns:a16="http://schemas.microsoft.com/office/drawing/2014/main" val="451744477"/>
                    </a:ext>
                  </a:extLst>
                </a:gridCol>
                <a:gridCol w="1399805">
                  <a:extLst>
                    <a:ext uri="{9D8B030D-6E8A-4147-A177-3AD203B41FA5}">
                      <a16:colId xmlns:a16="http://schemas.microsoft.com/office/drawing/2014/main" val="2085095352"/>
                    </a:ext>
                  </a:extLst>
                </a:gridCol>
                <a:gridCol w="1144504">
                  <a:extLst>
                    <a:ext uri="{9D8B030D-6E8A-4147-A177-3AD203B41FA5}">
                      <a16:colId xmlns:a16="http://schemas.microsoft.com/office/drawing/2014/main" val="1384924708"/>
                    </a:ext>
                  </a:extLst>
                </a:gridCol>
                <a:gridCol w="1131694">
                  <a:extLst>
                    <a:ext uri="{9D8B030D-6E8A-4147-A177-3AD203B41FA5}">
                      <a16:colId xmlns:a16="http://schemas.microsoft.com/office/drawing/2014/main" val="3653658553"/>
                    </a:ext>
                  </a:extLst>
                </a:gridCol>
              </a:tblGrid>
              <a:tr h="321404">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b="1" dirty="0">
                          <a:solidFill>
                            <a:schemeClr val="tx1"/>
                          </a:solidFill>
                          <a:effectLst/>
                          <a:latin typeface="+mn-lt"/>
                          <a:ea typeface="Times New Roman" panose="02020603050405020304" pitchFamily="18" charset="0"/>
                          <a:cs typeface="Times New Roman" panose="02020603050405020304" pitchFamily="18" charset="0"/>
                        </a:rPr>
                        <a:t>Üniversitemiz BAP Birimi Tarafından 2024 Yılında Desteklenen Bilimsel Araştırma Projeleri</a:t>
                      </a:r>
                      <a:endParaRPr lang="tr-TR" sz="1800" dirty="0">
                        <a:solidFill>
                          <a:schemeClr val="tx1"/>
                        </a:solidFill>
                        <a:effectLst/>
                        <a:latin typeface="+mn-lt"/>
                        <a:ea typeface="Calibri" panose="020F0502020204030204" pitchFamily="34" charset="0"/>
                        <a:cs typeface="Times New Roman" panose="02020603050405020304" pitchFamily="18" charset="0"/>
                      </a:endParaRP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dirty="0"/>
                    </a:p>
                  </a:txBody>
                  <a:tcPr/>
                </a:tc>
                <a:extLst>
                  <a:ext uri="{0D108BD9-81ED-4DB2-BD59-A6C34878D82A}">
                    <a16:rowId xmlns:a16="http://schemas.microsoft.com/office/drawing/2014/main" val="636367266"/>
                  </a:ext>
                </a:extLst>
              </a:tr>
              <a:tr h="478311">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Proje No</a:t>
                      </a:r>
                      <a:endParaRPr lang="tr-TR" sz="16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Proje Türü</a:t>
                      </a:r>
                      <a:endParaRPr lang="tr-TR" sz="16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Proje Adı</a:t>
                      </a:r>
                      <a:endParaRPr lang="tr-TR" sz="16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Yürütücü</a:t>
                      </a:r>
                      <a:endParaRPr lang="tr-TR" sz="16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Destek Miktarı</a:t>
                      </a:r>
                      <a:endParaRPr lang="tr-TR" sz="16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Başlama Tarihi</a:t>
                      </a:r>
                      <a:endParaRPr lang="tr-TR" sz="16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Bitiş Tarihi</a:t>
                      </a:r>
                      <a:endParaRPr lang="tr-TR" sz="1600" b="1"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98227123"/>
                  </a:ext>
                </a:extLst>
              </a:tr>
              <a:tr h="795721">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tr-TR" sz="1600" b="0" i="1" kern="1200" dirty="0">
                          <a:solidFill>
                            <a:schemeClr val="dk1"/>
                          </a:solidFill>
                          <a:effectLst/>
                          <a:latin typeface="Times New Roman" panose="02020603050405020304" pitchFamily="18" charset="0"/>
                          <a:ea typeface="+mn-ea"/>
                          <a:cs typeface="Times New Roman" panose="02020603050405020304" pitchFamily="18" charset="0"/>
                        </a:rPr>
                        <a:t>2024-SİÜ</a:t>
                      </a:r>
                    </a:p>
                    <a:p>
                      <a:pPr marL="0" marR="0" lvl="0" indent="0" algn="l" defTabSz="914400" rtl="0" eaLnBrk="1" fontAlgn="auto" latinLnBrk="0" hangingPunct="1">
                        <a:lnSpc>
                          <a:spcPct val="115000"/>
                        </a:lnSpc>
                        <a:spcBef>
                          <a:spcPts val="0"/>
                        </a:spcBef>
                        <a:spcAft>
                          <a:spcPts val="0"/>
                        </a:spcAft>
                        <a:buClrTx/>
                        <a:buSzTx/>
                        <a:buFontTx/>
                        <a:buNone/>
                        <a:tabLst/>
                        <a:defRPr/>
                      </a:pPr>
                      <a:r>
                        <a:rPr lang="tr-TR" sz="1600" b="0" i="1" kern="1200" dirty="0">
                          <a:solidFill>
                            <a:schemeClr val="dk1"/>
                          </a:solidFill>
                          <a:effectLst/>
                          <a:latin typeface="Times New Roman" panose="02020603050405020304" pitchFamily="18" charset="0"/>
                          <a:ea typeface="+mn-ea"/>
                          <a:cs typeface="Times New Roman" panose="02020603050405020304" pitchFamily="18" charset="0"/>
                        </a:rPr>
                        <a:t>SHMYO-013</a:t>
                      </a:r>
                      <a:endParaRPr lang="tr-TR" sz="1600" b="0" kern="1200" dirty="0">
                        <a:solidFill>
                          <a:schemeClr val="dk1"/>
                        </a:solidFill>
                        <a:effectLst/>
                        <a:latin typeface="Times New Roman" panose="02020603050405020304" pitchFamily="18" charset="0"/>
                        <a:ea typeface="+mn-ea"/>
                        <a:cs typeface="Times New Roman" panose="02020603050405020304" pitchFamily="18" charset="0"/>
                      </a:endParaRPr>
                    </a:p>
                    <a:p>
                      <a:pPr algn="l">
                        <a:lnSpc>
                          <a:spcPct val="115000"/>
                        </a:lnSpc>
                        <a:spcAft>
                          <a:spcPts val="0"/>
                        </a:spcAft>
                      </a:pPr>
                      <a:endParaRPr lang="tr-TR"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600" b="0" dirty="0">
                          <a:effectLst/>
                          <a:latin typeface="Times New Roman" panose="02020603050405020304" pitchFamily="18" charset="0"/>
                          <a:ea typeface="Calibri" panose="020F0502020204030204" pitchFamily="34" charset="0"/>
                          <a:cs typeface="Times New Roman" panose="02020603050405020304" pitchFamily="18" charset="0"/>
                        </a:rPr>
                        <a:t>Münferit</a:t>
                      </a:r>
                    </a:p>
                  </a:txBody>
                  <a:tcPr marL="68580" marR="68580" marT="0" marB="0" anchor="ctr"/>
                </a:tc>
                <a:tc>
                  <a:txBody>
                    <a:bodyPr/>
                    <a:lstStyle/>
                    <a:p>
                      <a:r>
                        <a:rPr lang="tr-TR" sz="1600" b="0" i="1" kern="1200" dirty="0" err="1">
                          <a:solidFill>
                            <a:schemeClr val="dk1"/>
                          </a:solidFill>
                          <a:effectLst/>
                          <a:latin typeface="Times New Roman" panose="02020603050405020304" pitchFamily="18" charset="0"/>
                          <a:ea typeface="+mn-ea"/>
                          <a:cs typeface="Times New Roman" panose="02020603050405020304" pitchFamily="18" charset="0"/>
                        </a:rPr>
                        <a:t>Premenstrüel</a:t>
                      </a:r>
                      <a:r>
                        <a:rPr lang="tr-TR" sz="1600" b="0" i="1" kern="1200" dirty="0">
                          <a:solidFill>
                            <a:schemeClr val="dk1"/>
                          </a:solidFill>
                          <a:effectLst/>
                          <a:latin typeface="Times New Roman" panose="02020603050405020304" pitchFamily="18" charset="0"/>
                          <a:ea typeface="+mn-ea"/>
                          <a:cs typeface="Times New Roman" panose="02020603050405020304" pitchFamily="18" charset="0"/>
                        </a:rPr>
                        <a:t> Sendrom Yaşayan Kadınlara Verilen </a:t>
                      </a:r>
                      <a:r>
                        <a:rPr lang="tr-TR" sz="1600" b="0" i="1" kern="1200" dirty="0" err="1">
                          <a:solidFill>
                            <a:schemeClr val="dk1"/>
                          </a:solidFill>
                          <a:effectLst/>
                          <a:latin typeface="Times New Roman" panose="02020603050405020304" pitchFamily="18" charset="0"/>
                          <a:ea typeface="+mn-ea"/>
                          <a:cs typeface="Times New Roman" panose="02020603050405020304" pitchFamily="18" charset="0"/>
                        </a:rPr>
                        <a:t>Progresif</a:t>
                      </a:r>
                      <a:r>
                        <a:rPr lang="tr-TR" sz="1600" b="0" i="1" kern="1200" dirty="0">
                          <a:solidFill>
                            <a:schemeClr val="dk1"/>
                          </a:solidFill>
                          <a:effectLst/>
                          <a:latin typeface="Times New Roman" panose="02020603050405020304" pitchFamily="18" charset="0"/>
                          <a:ea typeface="+mn-ea"/>
                          <a:cs typeface="Times New Roman" panose="02020603050405020304" pitchFamily="18" charset="0"/>
                        </a:rPr>
                        <a:t> Kas Gevşeme</a:t>
                      </a:r>
                      <a:r>
                        <a:rPr lang="tr-TR" sz="1600" b="0" i="0" kern="1200" dirty="0">
                          <a:solidFill>
                            <a:schemeClr val="dk1"/>
                          </a:solidFill>
                          <a:effectLst/>
                          <a:latin typeface="Times New Roman" panose="02020603050405020304" pitchFamily="18" charset="0"/>
                          <a:ea typeface="+mn-ea"/>
                          <a:cs typeface="Times New Roman" panose="02020603050405020304" pitchFamily="18" charset="0"/>
                        </a:rPr>
                        <a:t> </a:t>
                      </a:r>
                      <a:r>
                        <a:rPr lang="tr-TR" sz="1600" b="0" i="1" kern="1200" dirty="0">
                          <a:solidFill>
                            <a:schemeClr val="dk1"/>
                          </a:solidFill>
                          <a:effectLst/>
                          <a:latin typeface="Times New Roman" panose="02020603050405020304" pitchFamily="18" charset="0"/>
                          <a:ea typeface="+mn-ea"/>
                          <a:cs typeface="Times New Roman" panose="02020603050405020304" pitchFamily="18" charset="0"/>
                        </a:rPr>
                        <a:t>Egzersizlerinin </a:t>
                      </a:r>
                      <a:r>
                        <a:rPr lang="tr-TR" sz="1600" b="0" i="1" kern="1200" dirty="0" err="1">
                          <a:solidFill>
                            <a:schemeClr val="dk1"/>
                          </a:solidFill>
                          <a:effectLst/>
                          <a:latin typeface="Times New Roman" panose="02020603050405020304" pitchFamily="18" charset="0"/>
                          <a:ea typeface="+mn-ea"/>
                          <a:cs typeface="Times New Roman" panose="02020603050405020304" pitchFamily="18" charset="0"/>
                        </a:rPr>
                        <a:t>Premenstrüel</a:t>
                      </a:r>
                      <a:r>
                        <a:rPr lang="tr-TR" sz="1600" b="0" i="1" kern="1200" dirty="0">
                          <a:solidFill>
                            <a:schemeClr val="dk1"/>
                          </a:solidFill>
                          <a:effectLst/>
                          <a:latin typeface="Times New Roman" panose="02020603050405020304" pitchFamily="18" charset="0"/>
                          <a:ea typeface="+mn-ea"/>
                          <a:cs typeface="Times New Roman" panose="02020603050405020304" pitchFamily="18" charset="0"/>
                        </a:rPr>
                        <a:t> Sendrom Semptomları ve Şiddet Eğilimine Etkisi'</a:t>
                      </a:r>
                      <a:endParaRPr lang="tr-TR" sz="1600" b="0" kern="1200" dirty="0">
                        <a:solidFill>
                          <a:schemeClr val="dk1"/>
                        </a:solidFill>
                        <a:effectLst/>
                        <a:latin typeface="Times New Roman" panose="02020603050405020304" pitchFamily="18" charset="0"/>
                        <a:ea typeface="+mn-ea"/>
                        <a:cs typeface="Times New Roman" panose="02020603050405020304" pitchFamily="18" charset="0"/>
                      </a:endParaRPr>
                    </a:p>
                    <a:p>
                      <a:pPr algn="l">
                        <a:lnSpc>
                          <a:spcPct val="115000"/>
                        </a:lnSpc>
                        <a:spcAft>
                          <a:spcPts val="0"/>
                        </a:spcAft>
                      </a:pPr>
                      <a:endParaRPr lang="tr-TR"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600" b="0" dirty="0">
                          <a:latin typeface="Times New Roman" panose="02020603050405020304" pitchFamily="18" charset="0"/>
                          <a:cs typeface="Times New Roman" panose="02020603050405020304" pitchFamily="18" charset="0"/>
                        </a:rPr>
                        <a:t>Dr </a:t>
                      </a:r>
                      <a:r>
                        <a:rPr lang="tr-TR" sz="1600" b="0" dirty="0" err="1">
                          <a:latin typeface="Times New Roman" panose="02020603050405020304" pitchFamily="18" charset="0"/>
                          <a:cs typeface="Times New Roman" panose="02020603050405020304" pitchFamily="18" charset="0"/>
                        </a:rPr>
                        <a:t>Öğr</a:t>
                      </a:r>
                      <a:r>
                        <a:rPr lang="tr-TR" sz="1600" b="0" dirty="0">
                          <a:latin typeface="Times New Roman" panose="02020603050405020304" pitchFamily="18" charset="0"/>
                          <a:cs typeface="Times New Roman" panose="02020603050405020304" pitchFamily="18" charset="0"/>
                        </a:rPr>
                        <a:t> Üyesi </a:t>
                      </a:r>
                    </a:p>
                    <a:p>
                      <a:pPr algn="l">
                        <a:lnSpc>
                          <a:spcPct val="115000"/>
                        </a:lnSpc>
                        <a:spcAft>
                          <a:spcPts val="0"/>
                        </a:spcAft>
                      </a:pPr>
                      <a:r>
                        <a:rPr lang="tr-TR" sz="1600" b="0" dirty="0">
                          <a:latin typeface="Times New Roman" panose="02020603050405020304" pitchFamily="18" charset="0"/>
                          <a:cs typeface="Times New Roman" panose="02020603050405020304" pitchFamily="18" charset="0"/>
                        </a:rPr>
                        <a:t>Sabri TOĞLUK</a:t>
                      </a:r>
                      <a:endParaRPr lang="tr-TR"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tr-TR" sz="1600"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tr-TR" sz="1600" b="0" i="1" kern="1200" dirty="0">
                          <a:solidFill>
                            <a:schemeClr val="dk1"/>
                          </a:solidFill>
                          <a:effectLst/>
                          <a:latin typeface="Times New Roman" panose="02020603050405020304" pitchFamily="18" charset="0"/>
                          <a:ea typeface="+mn-ea"/>
                          <a:cs typeface="Times New Roman" panose="02020603050405020304" pitchFamily="18" charset="0"/>
                        </a:rPr>
                        <a:t>8.977,20 TL</a:t>
                      </a:r>
                      <a:endParaRPr lang="tr-TR" sz="1600" b="0" kern="1200" dirty="0">
                        <a:solidFill>
                          <a:schemeClr val="dk1"/>
                        </a:solidFill>
                        <a:effectLst/>
                        <a:latin typeface="Times New Roman" panose="02020603050405020304" pitchFamily="18" charset="0"/>
                        <a:ea typeface="+mn-ea"/>
                        <a:cs typeface="Times New Roman" panose="02020603050405020304" pitchFamily="18" charset="0"/>
                      </a:endParaRPr>
                    </a:p>
                    <a:p>
                      <a:pPr algn="ctr">
                        <a:lnSpc>
                          <a:spcPct val="115000"/>
                        </a:lnSpc>
                        <a:spcAft>
                          <a:spcPts val="0"/>
                        </a:spcAft>
                      </a:pPr>
                      <a:endParaRPr lang="tr-TR"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600" b="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23-01-2024</a:t>
                      </a:r>
                      <a:endParaRPr lang="tr-TR"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tr-TR" sz="1600" b="0" i="1" kern="1200" dirty="0">
                          <a:solidFill>
                            <a:schemeClr val="dk1"/>
                          </a:solidFill>
                          <a:effectLst/>
                          <a:latin typeface="Times New Roman" panose="02020603050405020304" pitchFamily="18" charset="0"/>
                          <a:ea typeface="+mn-ea"/>
                          <a:cs typeface="Times New Roman" panose="02020603050405020304" pitchFamily="18" charset="0"/>
                        </a:rPr>
                        <a:t>22-10-2024</a:t>
                      </a:r>
                      <a:endParaRPr lang="tr-TR" sz="1600" b="0" kern="1200" dirty="0">
                        <a:solidFill>
                          <a:schemeClr val="dk1"/>
                        </a:solidFill>
                        <a:effectLst/>
                        <a:latin typeface="Times New Roman" panose="02020603050405020304" pitchFamily="18" charset="0"/>
                        <a:ea typeface="+mn-ea"/>
                        <a:cs typeface="Times New Roman" panose="02020603050405020304" pitchFamily="18" charset="0"/>
                      </a:endParaRPr>
                    </a:p>
                    <a:p>
                      <a:pPr algn="l">
                        <a:lnSpc>
                          <a:spcPct val="115000"/>
                        </a:lnSpc>
                        <a:spcAft>
                          <a:spcPts val="0"/>
                        </a:spcAft>
                      </a:pPr>
                      <a:endParaRPr lang="tr-TR"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86974601"/>
                  </a:ext>
                </a:extLst>
              </a:tr>
              <a:tr h="795721">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1361045"/>
                  </a:ext>
                </a:extLst>
              </a:tr>
              <a:tr h="795721">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72098613"/>
                  </a:ext>
                </a:extLst>
              </a:tr>
              <a:tr h="795721">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628717487"/>
                  </a:ext>
                </a:extLst>
              </a:tr>
            </a:tbl>
          </a:graphicData>
        </a:graphic>
      </p:graphicFrame>
    </p:spTree>
    <p:extLst>
      <p:ext uri="{BB962C8B-B14F-4D97-AF65-F5344CB8AC3E}">
        <p14:creationId xmlns:p14="http://schemas.microsoft.com/office/powerpoint/2010/main" val="3981855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2F70E187-D73A-D0A9-3E8C-D4C72A4E3D69}"/>
              </a:ext>
            </a:extLst>
          </p:cNvPr>
          <p:cNvSpPr>
            <a:spLocks noGrp="1"/>
          </p:cNvSpPr>
          <p:nvPr>
            <p:ph idx="1"/>
          </p:nvPr>
        </p:nvSpPr>
        <p:spPr>
          <a:xfrm>
            <a:off x="838201" y="1388963"/>
            <a:ext cx="5142470" cy="1391307"/>
          </a:xfrm>
        </p:spPr>
        <p:txBody>
          <a:bodyPr>
            <a:normAutofit/>
          </a:bodyPr>
          <a:lstStyle/>
          <a:p>
            <a:pPr algn="just"/>
            <a:r>
              <a:rPr lang="tr-TR" dirty="0">
                <a:latin typeface="Times New Roman" panose="02020603050405020304" pitchFamily="18" charset="0"/>
                <a:cs typeface="Times New Roman" panose="02020603050405020304" pitchFamily="18" charset="0"/>
              </a:rPr>
              <a:t>Ambulans Ekipmanları ve Ambulans Arka Kabin Tanıtım Eğitimi</a:t>
            </a:r>
          </a:p>
        </p:txBody>
      </p:sp>
      <p:pic>
        <p:nvPicPr>
          <p:cNvPr id="12" name="Resim Yer Tutucusu 11">
            <a:extLst>
              <a:ext uri="{FF2B5EF4-FFF2-40B4-BE49-F238E27FC236}">
                <a16:creationId xmlns:a16="http://schemas.microsoft.com/office/drawing/2014/main" id="{9D0CFCF6-EF37-3D83-A771-DC6C135354DA}"/>
              </a:ext>
            </a:extLst>
          </p:cNvPr>
          <p:cNvPicPr>
            <a:picLocks noGrp="1" noChangeAspect="1"/>
          </p:cNvPicPr>
          <p:nvPr>
            <p:ph type="pic" sz="quarter" idx="14"/>
          </p:nvPr>
        </p:nvPicPr>
        <p:blipFill>
          <a:blip r:embed="rId2" cstate="print">
            <a:extLst>
              <a:ext uri="{28A0092B-C50C-407E-A947-70E740481C1C}">
                <a14:useLocalDpi xmlns:a14="http://schemas.microsoft.com/office/drawing/2010/main" val="0"/>
              </a:ext>
            </a:extLst>
          </a:blip>
          <a:srcRect t="24933" b="24933"/>
          <a:stretch>
            <a:fillRect/>
          </a:stretch>
        </p:blipFill>
        <p:spPr>
          <a:xfrm>
            <a:off x="6096000" y="3568957"/>
            <a:ext cx="5953126" cy="2407982"/>
          </a:xfrm>
        </p:spPr>
      </p:pic>
      <p:sp>
        <p:nvSpPr>
          <p:cNvPr id="6" name="Content Placeholder 5">
            <a:extLst>
              <a:ext uri="{FF2B5EF4-FFF2-40B4-BE49-F238E27FC236}">
                <a16:creationId xmlns:a16="http://schemas.microsoft.com/office/drawing/2014/main" id="{B81AE92B-CE42-C7F7-006F-3712D3D89624}"/>
              </a:ext>
            </a:extLst>
          </p:cNvPr>
          <p:cNvSpPr>
            <a:spLocks noGrp="1"/>
          </p:cNvSpPr>
          <p:nvPr>
            <p:ph idx="15"/>
          </p:nvPr>
        </p:nvSpPr>
        <p:spPr>
          <a:xfrm>
            <a:off x="838199" y="2921098"/>
            <a:ext cx="5142471" cy="2547939"/>
          </a:xfrm>
        </p:spPr>
        <p:txBody>
          <a:bodyPr>
            <a:normAutofit fontScale="92500" lnSpcReduction="10000"/>
          </a:bodyPr>
          <a:lstStyle/>
          <a:p>
            <a:pPr algn="just"/>
            <a:r>
              <a:rPr lang="tr-TR" dirty="0">
                <a:latin typeface="Times New Roman" panose="02020603050405020304" pitchFamily="18" charset="0"/>
                <a:cs typeface="Times New Roman" panose="02020603050405020304" pitchFamily="18" charset="0"/>
              </a:rPr>
              <a:t>İlk ve Acil Yardım Programı birinci sınıf öğrencilerimize Siirt İl Sağlık Müdürlüğü İl Ambulans Servis Başhekimliği tarafından 2 ambulans tahsis edilerek 5 gün boyunca ambulans ekipmanları ve arka kabin tanıtımı eğitimi verildi.   </a:t>
            </a:r>
          </a:p>
        </p:txBody>
      </p:sp>
      <p:pic>
        <p:nvPicPr>
          <p:cNvPr id="16" name="Resim Yer Tutucusu 15">
            <a:extLst>
              <a:ext uri="{FF2B5EF4-FFF2-40B4-BE49-F238E27FC236}">
                <a16:creationId xmlns:a16="http://schemas.microsoft.com/office/drawing/2014/main" id="{6D08B3F7-D54E-E5AF-10C6-D7D3CE7F95F4}"/>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31387" b="31387"/>
          <a:stretch>
            <a:fillRect/>
          </a:stretch>
        </p:blipFill>
        <p:spPr>
          <a:xfrm>
            <a:off x="6095998" y="1124465"/>
            <a:ext cx="5953127" cy="2164579"/>
          </a:xfrm>
        </p:spPr>
      </p:pic>
    </p:spTree>
    <p:extLst>
      <p:ext uri="{BB962C8B-B14F-4D97-AF65-F5344CB8AC3E}">
        <p14:creationId xmlns:p14="http://schemas.microsoft.com/office/powerpoint/2010/main" val="36490776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0658F-5996-C779-1F8F-ECBA771788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F836AE-D482-119D-AEAF-9DCED55307D7}"/>
              </a:ext>
            </a:extLst>
          </p:cNvPr>
          <p:cNvSpPr>
            <a:spLocks noGrp="1"/>
          </p:cNvSpPr>
          <p:nvPr>
            <p:ph type="title"/>
          </p:nvPr>
        </p:nvSpPr>
        <p:spPr/>
        <p:txBody>
          <a:bodyPr/>
          <a:lstStyle/>
          <a:p>
            <a:r>
              <a:rPr lang="tr-TR" dirty="0"/>
              <a:t>ETKİNLİKLERİMİZ</a:t>
            </a:r>
          </a:p>
        </p:txBody>
      </p:sp>
      <p:pic>
        <p:nvPicPr>
          <p:cNvPr id="16" name="Resim 15">
            <a:extLst>
              <a:ext uri="{FF2B5EF4-FFF2-40B4-BE49-F238E27FC236}">
                <a16:creationId xmlns:a16="http://schemas.microsoft.com/office/drawing/2014/main" id="{BD740566-4681-C648-B6B9-2D3B474B59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2078" y="1714159"/>
            <a:ext cx="3181348" cy="4105873"/>
          </a:xfrm>
          <a:prstGeom prst="rect">
            <a:avLst/>
          </a:prstGeom>
        </p:spPr>
      </p:pic>
      <p:pic>
        <p:nvPicPr>
          <p:cNvPr id="18" name="Resim 17">
            <a:extLst>
              <a:ext uri="{FF2B5EF4-FFF2-40B4-BE49-F238E27FC236}">
                <a16:creationId xmlns:a16="http://schemas.microsoft.com/office/drawing/2014/main" id="{E7515392-524F-5B0C-738A-C4E9C5CEE4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56205" y="1467024"/>
            <a:ext cx="3289377" cy="4105873"/>
          </a:xfrm>
          <a:prstGeom prst="rect">
            <a:avLst/>
          </a:prstGeom>
        </p:spPr>
      </p:pic>
      <p:pic>
        <p:nvPicPr>
          <p:cNvPr id="26" name="Resim 25">
            <a:extLst>
              <a:ext uri="{FF2B5EF4-FFF2-40B4-BE49-F238E27FC236}">
                <a16:creationId xmlns:a16="http://schemas.microsoft.com/office/drawing/2014/main" id="{63742B07-E09D-99E4-B43B-6C4B02ABBBA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4252" y="1185154"/>
            <a:ext cx="3465458" cy="3976879"/>
          </a:xfrm>
          <a:prstGeom prst="rect">
            <a:avLst/>
          </a:prstGeom>
        </p:spPr>
      </p:pic>
    </p:spTree>
    <p:extLst>
      <p:ext uri="{BB962C8B-B14F-4D97-AF65-F5344CB8AC3E}">
        <p14:creationId xmlns:p14="http://schemas.microsoft.com/office/powerpoint/2010/main" val="27024849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EF196-E0AB-EE81-2B2D-731AF2E20D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24C13F-FB46-C35C-B97B-D96987E8CE33}"/>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132BD4FB-1923-DD4F-6054-F02B67DCCF54}"/>
              </a:ext>
            </a:extLst>
          </p:cNvPr>
          <p:cNvSpPr>
            <a:spLocks noGrp="1"/>
          </p:cNvSpPr>
          <p:nvPr>
            <p:ph idx="1"/>
          </p:nvPr>
        </p:nvSpPr>
        <p:spPr>
          <a:xfrm>
            <a:off x="838201" y="1388963"/>
            <a:ext cx="4981832" cy="2257426"/>
          </a:xfrm>
        </p:spPr>
        <p:txBody>
          <a:bodyPr/>
          <a:lstStyle/>
          <a:p>
            <a:pPr algn="just"/>
            <a:r>
              <a:rPr lang="tr-TR" dirty="0">
                <a:latin typeface="Times New Roman" panose="02020603050405020304" pitchFamily="18" charset="0"/>
                <a:cs typeface="Times New Roman" panose="02020603050405020304" pitchFamily="18" charset="0"/>
              </a:rPr>
              <a:t>Hastane Öncesi Obstetrik Aciller ve Doğum Eğitimi</a:t>
            </a:r>
          </a:p>
        </p:txBody>
      </p:sp>
      <p:pic>
        <p:nvPicPr>
          <p:cNvPr id="8" name="Resim Yer Tutucusu 7">
            <a:extLst>
              <a:ext uri="{FF2B5EF4-FFF2-40B4-BE49-F238E27FC236}">
                <a16:creationId xmlns:a16="http://schemas.microsoft.com/office/drawing/2014/main" id="{616A1476-759E-6DBE-E2CC-13DA119B7A28}"/>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35780" b="35780"/>
          <a:stretch>
            <a:fillRect/>
          </a:stretch>
        </p:blipFill>
        <p:spPr>
          <a:xfrm>
            <a:off x="6096000" y="1389063"/>
            <a:ext cx="5953125" cy="2257425"/>
          </a:xfrm>
        </p:spPr>
      </p:pic>
      <p:pic>
        <p:nvPicPr>
          <p:cNvPr id="10" name="Resim Yer Tutucusu 9">
            <a:extLst>
              <a:ext uri="{FF2B5EF4-FFF2-40B4-BE49-F238E27FC236}">
                <a16:creationId xmlns:a16="http://schemas.microsoft.com/office/drawing/2014/main" id="{027FAD38-2534-207C-09A4-96D8BCFC6D22}"/>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24720" b="24720"/>
          <a:stretch>
            <a:fillRect/>
          </a:stretch>
        </p:blipFill>
        <p:spPr>
          <a:xfrm>
            <a:off x="6096000" y="3719513"/>
            <a:ext cx="5953125" cy="2257425"/>
          </a:xfrm>
        </p:spPr>
      </p:pic>
      <p:sp>
        <p:nvSpPr>
          <p:cNvPr id="6" name="Content Placeholder 5">
            <a:extLst>
              <a:ext uri="{FF2B5EF4-FFF2-40B4-BE49-F238E27FC236}">
                <a16:creationId xmlns:a16="http://schemas.microsoft.com/office/drawing/2014/main" id="{B0AFBB8E-AC46-47A6-0C41-11565F3589FC}"/>
              </a:ext>
            </a:extLst>
          </p:cNvPr>
          <p:cNvSpPr>
            <a:spLocks noGrp="1"/>
          </p:cNvSpPr>
          <p:nvPr>
            <p:ph idx="15"/>
          </p:nvPr>
        </p:nvSpPr>
        <p:spPr>
          <a:xfrm>
            <a:off x="838200" y="2730843"/>
            <a:ext cx="5080687" cy="2541077"/>
          </a:xfrm>
        </p:spPr>
        <p:txBody>
          <a:bodyPr>
            <a:normAutofit/>
          </a:bodyPr>
          <a:lstStyle/>
          <a:p>
            <a:pPr marL="0" indent="0" algn="just">
              <a:buNone/>
            </a:pPr>
            <a:r>
              <a:rPr lang="tr-TR" dirty="0">
                <a:latin typeface="Times New Roman" panose="02020603050405020304" pitchFamily="18" charset="0"/>
                <a:cs typeface="Times New Roman" panose="02020603050405020304" pitchFamily="18" charset="0"/>
              </a:rPr>
              <a:t>İlk ve Acil Yardım Programı ikinci sınıf öğrencilerimize Siirt İl Sağlık Müdürlüğü Eğitim Birimi personeli tarafından Hastane Öncesi Obstetrik Aciller ve Doğum konulu eğitim verildi. </a:t>
            </a:r>
          </a:p>
          <a:p>
            <a:pPr marL="0" indent="0">
              <a:buNone/>
            </a:pPr>
            <a:endParaRPr lang="tr-TR" dirty="0"/>
          </a:p>
        </p:txBody>
      </p:sp>
    </p:spTree>
    <p:extLst>
      <p:ext uri="{BB962C8B-B14F-4D97-AF65-F5344CB8AC3E}">
        <p14:creationId xmlns:p14="http://schemas.microsoft.com/office/powerpoint/2010/main" val="15845865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5A6E5-1D7B-19D5-454C-DB7E67549D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B355A8-1E3A-D113-9B9C-87BB0458B3E7}"/>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940E6D44-BE15-2593-655A-1D0EDBE1EC9E}"/>
              </a:ext>
            </a:extLst>
          </p:cNvPr>
          <p:cNvSpPr>
            <a:spLocks noGrp="1"/>
          </p:cNvSpPr>
          <p:nvPr>
            <p:ph idx="1"/>
          </p:nvPr>
        </p:nvSpPr>
        <p:spPr>
          <a:xfrm>
            <a:off x="838201" y="1388963"/>
            <a:ext cx="4981831" cy="4116098"/>
          </a:xfrm>
        </p:spPr>
        <p:txBody>
          <a:bodyPr/>
          <a:lstStyle/>
          <a:p>
            <a:pPr algn="just"/>
            <a:r>
              <a:rPr lang="tr-TR" dirty="0">
                <a:latin typeface="Times New Roman" panose="02020603050405020304" pitchFamily="18" charset="0"/>
                <a:cs typeface="Times New Roman" panose="02020603050405020304" pitchFamily="18" charset="0"/>
              </a:rPr>
              <a:t>Kurtalan BİLSEM Genç Araştırmacılar Etkinliği</a:t>
            </a:r>
          </a:p>
        </p:txBody>
      </p:sp>
      <p:sp>
        <p:nvSpPr>
          <p:cNvPr id="6" name="Content Placeholder 5">
            <a:extLst>
              <a:ext uri="{FF2B5EF4-FFF2-40B4-BE49-F238E27FC236}">
                <a16:creationId xmlns:a16="http://schemas.microsoft.com/office/drawing/2014/main" id="{3599C548-9568-6DB3-C7E7-51A0D9DEAAB1}"/>
              </a:ext>
            </a:extLst>
          </p:cNvPr>
          <p:cNvSpPr>
            <a:spLocks noGrp="1"/>
          </p:cNvSpPr>
          <p:nvPr>
            <p:ph idx="15"/>
          </p:nvPr>
        </p:nvSpPr>
        <p:spPr>
          <a:xfrm>
            <a:off x="838200" y="2730843"/>
            <a:ext cx="5142470" cy="2541077"/>
          </a:xfrm>
        </p:spPr>
        <p:txBody>
          <a:bodyPr>
            <a:normAutofit lnSpcReduction="10000"/>
          </a:bodyPr>
          <a:lstStyle/>
          <a:p>
            <a:pPr marL="0" indent="0" algn="just">
              <a:buNone/>
            </a:pPr>
            <a:r>
              <a:rPr lang="tr-TR" dirty="0">
                <a:latin typeface="Times New Roman" panose="02020603050405020304" pitchFamily="18" charset="0"/>
                <a:cs typeface="Times New Roman" panose="02020603050405020304" pitchFamily="18" charset="0"/>
              </a:rPr>
              <a:t>Tıbbi Laboratuvar Teknikleri Bölümümüz dersine Kurtalan Bilim ve Sanat Merkezi Öğrencileri konuk oldu. Genç araştırmacılar mikroskop incelemesi ve kan grubu tayini üzerine incelemelerde bulundu.</a:t>
            </a:r>
          </a:p>
          <a:p>
            <a:pPr marL="0" indent="0">
              <a:buNone/>
            </a:pPr>
            <a:endParaRPr lang="tr-TR" dirty="0"/>
          </a:p>
        </p:txBody>
      </p:sp>
      <p:pic>
        <p:nvPicPr>
          <p:cNvPr id="12" name="Resim Yer Tutucusu 11">
            <a:extLst>
              <a:ext uri="{FF2B5EF4-FFF2-40B4-BE49-F238E27FC236}">
                <a16:creationId xmlns:a16="http://schemas.microsoft.com/office/drawing/2014/main" id="{F071382A-961A-CB62-75A3-03D7A1CEEC74}"/>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31387" b="31387"/>
          <a:stretch>
            <a:fillRect/>
          </a:stretch>
        </p:blipFill>
        <p:spPr>
          <a:xfrm>
            <a:off x="6096000" y="1217145"/>
            <a:ext cx="5953125" cy="2257425"/>
          </a:xfrm>
        </p:spPr>
      </p:pic>
      <p:pic>
        <p:nvPicPr>
          <p:cNvPr id="18" name="Resim Yer Tutucusu 17">
            <a:extLst>
              <a:ext uri="{FF2B5EF4-FFF2-40B4-BE49-F238E27FC236}">
                <a16:creationId xmlns:a16="http://schemas.microsoft.com/office/drawing/2014/main" id="{0357715D-14C8-30A1-1771-04368B44CEBF}"/>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t="31387" b="31387"/>
          <a:stretch>
            <a:fillRect/>
          </a:stretch>
        </p:blipFill>
        <p:spPr>
          <a:xfrm>
            <a:off x="6096000" y="3534646"/>
            <a:ext cx="5953125" cy="2441610"/>
          </a:xfrm>
        </p:spPr>
      </p:pic>
    </p:spTree>
    <p:extLst>
      <p:ext uri="{BB962C8B-B14F-4D97-AF65-F5344CB8AC3E}">
        <p14:creationId xmlns:p14="http://schemas.microsoft.com/office/powerpoint/2010/main" val="34955494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79AF9-0042-8FAD-F2F1-7761E30739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22E730-0F51-12EE-2EBC-10345659909B}"/>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5A5EA257-E756-802A-2E60-138E6DB9D4E6}"/>
              </a:ext>
            </a:extLst>
          </p:cNvPr>
          <p:cNvSpPr>
            <a:spLocks noGrp="1"/>
          </p:cNvSpPr>
          <p:nvPr>
            <p:ph idx="1"/>
          </p:nvPr>
        </p:nvSpPr>
        <p:spPr>
          <a:xfrm>
            <a:off x="838201" y="1388963"/>
            <a:ext cx="4981831" cy="4321372"/>
          </a:xfrm>
        </p:spPr>
        <p:txBody>
          <a:bodyPr/>
          <a:lstStyle/>
          <a:p>
            <a:pPr algn="just"/>
            <a:r>
              <a:rPr lang="tr-TR" dirty="0">
                <a:latin typeface="Times New Roman" panose="02020603050405020304" pitchFamily="18" charset="0"/>
                <a:cs typeface="Times New Roman" panose="02020603050405020304" pitchFamily="18" charset="0"/>
              </a:rPr>
              <a:t>Siirt 75. Yıl Mesleki ve Teknik Anadolu Lisesi Öğrencilerine Birim Tanıtım Programı</a:t>
            </a:r>
          </a:p>
        </p:txBody>
      </p:sp>
      <p:sp>
        <p:nvSpPr>
          <p:cNvPr id="6" name="Content Placeholder 5">
            <a:extLst>
              <a:ext uri="{FF2B5EF4-FFF2-40B4-BE49-F238E27FC236}">
                <a16:creationId xmlns:a16="http://schemas.microsoft.com/office/drawing/2014/main" id="{2514A1C8-9DE1-755F-68CE-B012D584435E}"/>
              </a:ext>
            </a:extLst>
          </p:cNvPr>
          <p:cNvSpPr>
            <a:spLocks noGrp="1"/>
          </p:cNvSpPr>
          <p:nvPr>
            <p:ph idx="15"/>
          </p:nvPr>
        </p:nvSpPr>
        <p:spPr>
          <a:xfrm>
            <a:off x="838200" y="2730843"/>
            <a:ext cx="5142470" cy="3184765"/>
          </a:xfrm>
        </p:spPr>
        <p:txBody>
          <a:bodyPr>
            <a:normAutofit/>
          </a:bodyPr>
          <a:lstStyle/>
          <a:p>
            <a:pPr marL="0" indent="0" algn="just">
              <a:buNone/>
            </a:pPr>
            <a:r>
              <a:rPr lang="tr-TR" dirty="0">
                <a:latin typeface="Times New Roman" panose="02020603050405020304" pitchFamily="18" charset="0"/>
                <a:cs typeface="Times New Roman" panose="02020603050405020304" pitchFamily="18" charset="0"/>
              </a:rPr>
              <a:t>Program kapsamında lise öğrencilerine Meslek Yüksekokulumuz Müdür Yardımcıları ve Program Başkanları tarafından birimimiz programları hakkında detaylı bilgi verilmiştir. </a:t>
            </a:r>
          </a:p>
          <a:p>
            <a:pPr marL="0" indent="0">
              <a:buNone/>
            </a:pPr>
            <a:endParaRPr lang="tr-TR" dirty="0"/>
          </a:p>
        </p:txBody>
      </p:sp>
      <p:pic>
        <p:nvPicPr>
          <p:cNvPr id="22" name="Resim Yer Tutucusu 21">
            <a:extLst>
              <a:ext uri="{FF2B5EF4-FFF2-40B4-BE49-F238E27FC236}">
                <a16:creationId xmlns:a16="http://schemas.microsoft.com/office/drawing/2014/main" id="{80A7E8A7-CA66-307C-1F0F-96B30220DA1D}"/>
              </a:ext>
            </a:extLst>
          </p:cNvPr>
          <p:cNvPicPr>
            <a:picLocks noGrp="1" noChangeAspect="1"/>
          </p:cNvPicPr>
          <p:nvPr>
            <p:ph type="pic" sz="quarter" idx="14"/>
          </p:nvPr>
        </p:nvPicPr>
        <p:blipFill>
          <a:blip r:embed="rId2" cstate="print">
            <a:extLst>
              <a:ext uri="{28A0092B-C50C-407E-A947-70E740481C1C}">
                <a14:useLocalDpi xmlns:a14="http://schemas.microsoft.com/office/drawing/2010/main" val="0"/>
              </a:ext>
            </a:extLst>
          </a:blip>
          <a:srcRect t="16911" b="16911"/>
          <a:stretch>
            <a:fillRect/>
          </a:stretch>
        </p:blipFill>
        <p:spPr>
          <a:xfrm>
            <a:off x="6211332" y="3781807"/>
            <a:ext cx="5772671" cy="2214547"/>
          </a:xfrm>
        </p:spPr>
      </p:pic>
      <p:pic>
        <p:nvPicPr>
          <p:cNvPr id="20" name="Resim Yer Tutucusu 19">
            <a:extLst>
              <a:ext uri="{FF2B5EF4-FFF2-40B4-BE49-F238E27FC236}">
                <a16:creationId xmlns:a16="http://schemas.microsoft.com/office/drawing/2014/main" id="{D0F6E030-26D0-1D1A-98A2-BA30FE81D79D}"/>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t="16911" b="16911"/>
          <a:stretch>
            <a:fillRect/>
          </a:stretch>
        </p:blipFill>
        <p:spPr>
          <a:xfrm>
            <a:off x="6211332" y="1105312"/>
            <a:ext cx="5781376" cy="2541077"/>
          </a:xfrm>
        </p:spPr>
      </p:pic>
    </p:spTree>
    <p:extLst>
      <p:ext uri="{BB962C8B-B14F-4D97-AF65-F5344CB8AC3E}">
        <p14:creationId xmlns:p14="http://schemas.microsoft.com/office/powerpoint/2010/main" val="24189054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91B69-40B6-7D27-ABDA-7CC7B7C701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AF1F61-1D41-0D96-BB6C-CD0D5A1985BF}"/>
              </a:ext>
            </a:extLst>
          </p:cNvPr>
          <p:cNvSpPr>
            <a:spLocks noGrp="1"/>
          </p:cNvSpPr>
          <p:nvPr>
            <p:ph type="title"/>
          </p:nvPr>
        </p:nvSpPr>
        <p:spPr/>
        <p:txBody>
          <a:bodyPr/>
          <a:lstStyle/>
          <a:p>
            <a:r>
              <a:rPr lang="tr-TR"/>
              <a:t>ETKİNLİKLERİMİZ</a:t>
            </a:r>
            <a:endParaRPr lang="tr-TR" dirty="0"/>
          </a:p>
        </p:txBody>
      </p:sp>
      <p:pic>
        <p:nvPicPr>
          <p:cNvPr id="5" name="Resim 4">
            <a:extLst>
              <a:ext uri="{FF2B5EF4-FFF2-40B4-BE49-F238E27FC236}">
                <a16:creationId xmlns:a16="http://schemas.microsoft.com/office/drawing/2014/main" id="{07E45B50-4B23-D83E-804D-D775222343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646" y="1230923"/>
            <a:ext cx="5052646" cy="3789485"/>
          </a:xfrm>
          <a:prstGeom prst="rect">
            <a:avLst/>
          </a:prstGeom>
        </p:spPr>
      </p:pic>
      <p:pic>
        <p:nvPicPr>
          <p:cNvPr id="9" name="Resim 8">
            <a:extLst>
              <a:ext uri="{FF2B5EF4-FFF2-40B4-BE49-F238E27FC236}">
                <a16:creationId xmlns:a16="http://schemas.microsoft.com/office/drawing/2014/main" id="{E80DF674-2F0D-AA40-573D-D97BC668FF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47338" y="1705707"/>
            <a:ext cx="5404338" cy="4053254"/>
          </a:xfrm>
          <a:prstGeom prst="rect">
            <a:avLst/>
          </a:prstGeom>
        </p:spPr>
      </p:pic>
    </p:spTree>
    <p:extLst>
      <p:ext uri="{BB962C8B-B14F-4D97-AF65-F5344CB8AC3E}">
        <p14:creationId xmlns:p14="http://schemas.microsoft.com/office/powerpoint/2010/main" val="1349267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E8F4A-4F72-E54E-9D33-4116AE885D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952DEB-0AFF-4C56-5CDB-FED13E480404}"/>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CA84FB51-D31A-B982-A081-717D067564DE}"/>
              </a:ext>
            </a:extLst>
          </p:cNvPr>
          <p:cNvSpPr>
            <a:spLocks noGrp="1"/>
          </p:cNvSpPr>
          <p:nvPr>
            <p:ph idx="1"/>
          </p:nvPr>
        </p:nvSpPr>
        <p:spPr>
          <a:xfrm>
            <a:off x="838201" y="1388962"/>
            <a:ext cx="5767872" cy="4284049"/>
          </a:xfrm>
        </p:spPr>
        <p:txBody>
          <a:bodyPr/>
          <a:lstStyle/>
          <a:p>
            <a:pPr algn="just"/>
            <a:r>
              <a:rPr lang="tr-TR" dirty="0">
                <a:latin typeface="Times New Roman" panose="02020603050405020304" pitchFamily="18" charset="0"/>
                <a:cs typeface="Times New Roman" panose="02020603050405020304" pitchFamily="18" charset="0"/>
              </a:rPr>
              <a:t>Bir Doktorun Gazze Günlüğü</a:t>
            </a:r>
          </a:p>
        </p:txBody>
      </p:sp>
      <p:sp>
        <p:nvSpPr>
          <p:cNvPr id="6" name="Content Placeholder 5">
            <a:extLst>
              <a:ext uri="{FF2B5EF4-FFF2-40B4-BE49-F238E27FC236}">
                <a16:creationId xmlns:a16="http://schemas.microsoft.com/office/drawing/2014/main" id="{DA6B0BC8-0069-A35E-E0A1-33E06FD4E92C}"/>
              </a:ext>
            </a:extLst>
          </p:cNvPr>
          <p:cNvSpPr>
            <a:spLocks noGrp="1"/>
          </p:cNvSpPr>
          <p:nvPr>
            <p:ph idx="15"/>
          </p:nvPr>
        </p:nvSpPr>
        <p:spPr>
          <a:xfrm>
            <a:off x="838201" y="2468447"/>
            <a:ext cx="5767872" cy="3083267"/>
          </a:xfrm>
        </p:spPr>
        <p:txBody>
          <a:bodyPr>
            <a:normAutofit/>
          </a:bodyPr>
          <a:lstStyle/>
          <a:p>
            <a:pPr marL="0" indent="0" algn="just">
              <a:buNone/>
            </a:pPr>
            <a:r>
              <a:rPr lang="tr-TR" dirty="0">
                <a:latin typeface="Times New Roman" panose="02020603050405020304" pitchFamily="18" charset="0"/>
                <a:cs typeface="Times New Roman" panose="02020603050405020304" pitchFamily="18" charset="0"/>
              </a:rPr>
              <a:t>Gazze’de Hekimlik yapan Op. Dr. Taner Kamacı Meslek Yüksekokulumuzun konuğu oldu. </a:t>
            </a:r>
            <a:endParaRPr lang="tr-TR" dirty="0" smtClean="0">
              <a:latin typeface="Times New Roman" panose="02020603050405020304" pitchFamily="18" charset="0"/>
              <a:cs typeface="Times New Roman" panose="02020603050405020304" pitchFamily="18" charset="0"/>
            </a:endParaRPr>
          </a:p>
          <a:p>
            <a:pPr marL="0" indent="0" algn="just">
              <a:buNone/>
            </a:pPr>
            <a:r>
              <a:rPr lang="tr-TR" dirty="0" smtClean="0">
                <a:latin typeface="Times New Roman" panose="02020603050405020304" pitchFamily="18" charset="0"/>
                <a:cs typeface="Times New Roman" panose="02020603050405020304" pitchFamily="18" charset="0"/>
              </a:rPr>
              <a:t>Başta </a:t>
            </a:r>
            <a:r>
              <a:rPr lang="tr-TR" dirty="0">
                <a:latin typeface="Times New Roman" panose="02020603050405020304" pitchFamily="18" charset="0"/>
                <a:cs typeface="Times New Roman" panose="02020603050405020304" pitchFamily="18" charset="0"/>
              </a:rPr>
              <a:t>birimimiz öğrencileri olmak üzere üniversitemizden birçok dinleyici Kamacı’nın izlenimlerini dinledi. </a:t>
            </a:r>
          </a:p>
          <a:p>
            <a:pPr marL="0" indent="0">
              <a:buNone/>
            </a:pPr>
            <a:endParaRPr lang="tr-TR" dirty="0"/>
          </a:p>
        </p:txBody>
      </p:sp>
      <p:pic>
        <p:nvPicPr>
          <p:cNvPr id="12" name="Resim 11">
            <a:extLst>
              <a:ext uri="{FF2B5EF4-FFF2-40B4-BE49-F238E27FC236}">
                <a16:creationId xmlns:a16="http://schemas.microsoft.com/office/drawing/2014/main" id="{08367B34-2ABC-3E76-44C9-5D013769526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01585" y="1172412"/>
            <a:ext cx="3821841" cy="4745695"/>
          </a:xfrm>
          <a:prstGeom prst="rect">
            <a:avLst/>
          </a:prstGeom>
        </p:spPr>
      </p:pic>
    </p:spTree>
    <p:extLst>
      <p:ext uri="{BB962C8B-B14F-4D97-AF65-F5344CB8AC3E}">
        <p14:creationId xmlns:p14="http://schemas.microsoft.com/office/powerpoint/2010/main" val="2022963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4C620D-3D1F-2E83-C2C1-4E1C39DD42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2BB8B3-C792-FC43-2293-4BF69A7A67C6}"/>
              </a:ext>
            </a:extLst>
          </p:cNvPr>
          <p:cNvSpPr>
            <a:spLocks noGrp="1"/>
          </p:cNvSpPr>
          <p:nvPr>
            <p:ph type="title"/>
          </p:nvPr>
        </p:nvSpPr>
        <p:spPr/>
        <p:txBody>
          <a:bodyPr/>
          <a:lstStyle/>
          <a:p>
            <a:r>
              <a:rPr lang="tr-TR" dirty="0"/>
              <a:t>ETKİNLİKLERİMİZ</a:t>
            </a:r>
          </a:p>
        </p:txBody>
      </p:sp>
      <p:pic>
        <p:nvPicPr>
          <p:cNvPr id="4" name="Resim 3">
            <a:extLst>
              <a:ext uri="{FF2B5EF4-FFF2-40B4-BE49-F238E27FC236}">
                <a16:creationId xmlns:a16="http://schemas.microsoft.com/office/drawing/2014/main" id="{EA01DD26-DCAB-EA38-BEA5-250D495BD7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6515" y="1296366"/>
            <a:ext cx="3394209" cy="3683407"/>
          </a:xfrm>
          <a:prstGeom prst="rect">
            <a:avLst/>
          </a:prstGeom>
        </p:spPr>
      </p:pic>
      <p:pic>
        <p:nvPicPr>
          <p:cNvPr id="6" name="Resim 5">
            <a:extLst>
              <a:ext uri="{FF2B5EF4-FFF2-40B4-BE49-F238E27FC236}">
                <a16:creationId xmlns:a16="http://schemas.microsoft.com/office/drawing/2014/main" id="{3D119CD8-A486-3E5F-84F0-3B6EE1DD646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47555" y="1587296"/>
            <a:ext cx="3393723" cy="3683407"/>
          </a:xfrm>
          <a:prstGeom prst="rect">
            <a:avLst/>
          </a:prstGeom>
        </p:spPr>
      </p:pic>
      <p:pic>
        <p:nvPicPr>
          <p:cNvPr id="8" name="Resim 7">
            <a:extLst>
              <a:ext uri="{FF2B5EF4-FFF2-40B4-BE49-F238E27FC236}">
                <a16:creationId xmlns:a16="http://schemas.microsoft.com/office/drawing/2014/main" id="{1681D298-9BCF-A8E4-2B3D-993BD6C4E5A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38109" y="1957433"/>
            <a:ext cx="3393723" cy="3683407"/>
          </a:xfrm>
          <a:prstGeom prst="rect">
            <a:avLst/>
          </a:prstGeom>
        </p:spPr>
      </p:pic>
    </p:spTree>
    <p:extLst>
      <p:ext uri="{BB962C8B-B14F-4D97-AF65-F5344CB8AC3E}">
        <p14:creationId xmlns:p14="http://schemas.microsoft.com/office/powerpoint/2010/main" val="1714335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316D2-5F11-37D3-7BC0-1575EA9D01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5FABDA-9596-DC92-422E-5B73C6707699}"/>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86941BBF-E3D3-F96E-1691-8B485653FD5D}"/>
              </a:ext>
            </a:extLst>
          </p:cNvPr>
          <p:cNvSpPr>
            <a:spLocks noGrp="1"/>
          </p:cNvSpPr>
          <p:nvPr>
            <p:ph idx="1"/>
          </p:nvPr>
        </p:nvSpPr>
        <p:spPr>
          <a:xfrm>
            <a:off x="838200" y="1388962"/>
            <a:ext cx="6226969" cy="4069445"/>
          </a:xfrm>
        </p:spPr>
        <p:txBody>
          <a:bodyPr/>
          <a:lstStyle/>
          <a:p>
            <a:pPr algn="just"/>
            <a:r>
              <a:rPr lang="tr-TR" dirty="0">
                <a:latin typeface="Times New Roman" panose="02020603050405020304" pitchFamily="18" charset="0"/>
                <a:cs typeface="Times New Roman" panose="02020603050405020304" pitchFamily="18" charset="0"/>
              </a:rPr>
              <a:t>Siirt Üniversitesi Öğrencileri Kana Bulanan Beyaz Önlüklüler İçin Yürüyor </a:t>
            </a:r>
          </a:p>
        </p:txBody>
      </p:sp>
      <p:sp>
        <p:nvSpPr>
          <p:cNvPr id="6" name="Content Placeholder 5">
            <a:extLst>
              <a:ext uri="{FF2B5EF4-FFF2-40B4-BE49-F238E27FC236}">
                <a16:creationId xmlns:a16="http://schemas.microsoft.com/office/drawing/2014/main" id="{11B97FD6-D510-2832-0743-35957258EAB1}"/>
              </a:ext>
            </a:extLst>
          </p:cNvPr>
          <p:cNvSpPr>
            <a:spLocks noGrp="1"/>
          </p:cNvSpPr>
          <p:nvPr>
            <p:ph idx="15"/>
          </p:nvPr>
        </p:nvSpPr>
        <p:spPr>
          <a:xfrm>
            <a:off x="838201" y="2703225"/>
            <a:ext cx="6226969" cy="3144808"/>
          </a:xfrm>
        </p:spPr>
        <p:txBody>
          <a:bodyPr>
            <a:normAutofit/>
          </a:bodyPr>
          <a:lstStyle/>
          <a:p>
            <a:pPr marL="0" indent="0" algn="just">
              <a:buNone/>
            </a:pPr>
            <a:r>
              <a:rPr lang="tr-TR" dirty="0">
                <a:latin typeface="Times New Roman" panose="02020603050405020304" pitchFamily="18" charset="0"/>
                <a:cs typeface="Times New Roman" panose="02020603050405020304" pitchFamily="18" charset="0"/>
              </a:rPr>
              <a:t>Başta meslek yüksekokulumuz öğrenci ve personeli olmak üzere üniversitemiz öğrenci ve personelinin katılımıyla Filistin’deki drama dikkat çekmek için yürüyüş etkinliği düzenlendi. </a:t>
            </a:r>
          </a:p>
          <a:p>
            <a:pPr marL="0" indent="0">
              <a:buNone/>
            </a:pPr>
            <a:endParaRPr lang="tr-TR" dirty="0"/>
          </a:p>
        </p:txBody>
      </p:sp>
      <p:pic>
        <p:nvPicPr>
          <p:cNvPr id="5" name="Resim 4">
            <a:extLst>
              <a:ext uri="{FF2B5EF4-FFF2-40B4-BE49-F238E27FC236}">
                <a16:creationId xmlns:a16="http://schemas.microsoft.com/office/drawing/2014/main" id="{504D8051-E1CA-EF1F-3C2D-EB7518F1B7D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65170" y="1009967"/>
            <a:ext cx="3694671" cy="4838066"/>
          </a:xfrm>
          <a:prstGeom prst="rect">
            <a:avLst/>
          </a:prstGeom>
        </p:spPr>
      </p:pic>
    </p:spTree>
    <p:extLst>
      <p:ext uri="{BB962C8B-B14F-4D97-AF65-F5344CB8AC3E}">
        <p14:creationId xmlns:p14="http://schemas.microsoft.com/office/powerpoint/2010/main" val="14441277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E3357-265F-A0A0-0DFD-FE59B2444E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187FFF-E154-BCCA-B854-9BA6CCCF9626}"/>
              </a:ext>
            </a:extLst>
          </p:cNvPr>
          <p:cNvSpPr>
            <a:spLocks noGrp="1"/>
          </p:cNvSpPr>
          <p:nvPr>
            <p:ph type="title"/>
          </p:nvPr>
        </p:nvSpPr>
        <p:spPr/>
        <p:txBody>
          <a:bodyPr/>
          <a:lstStyle/>
          <a:p>
            <a:r>
              <a:rPr lang="tr-TR" dirty="0"/>
              <a:t>ETKİNLİKLERİMİZ</a:t>
            </a:r>
          </a:p>
        </p:txBody>
      </p:sp>
      <p:pic>
        <p:nvPicPr>
          <p:cNvPr id="5" name="Resim 4">
            <a:extLst>
              <a:ext uri="{FF2B5EF4-FFF2-40B4-BE49-F238E27FC236}">
                <a16:creationId xmlns:a16="http://schemas.microsoft.com/office/drawing/2014/main" id="{08724178-1FE5-FAD0-6491-A0881AA726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7719" y="1296366"/>
            <a:ext cx="5472927" cy="3646337"/>
          </a:xfrm>
          <a:prstGeom prst="rect">
            <a:avLst/>
          </a:prstGeom>
        </p:spPr>
      </p:pic>
      <p:pic>
        <p:nvPicPr>
          <p:cNvPr id="9" name="Resim 8">
            <a:extLst>
              <a:ext uri="{FF2B5EF4-FFF2-40B4-BE49-F238E27FC236}">
                <a16:creationId xmlns:a16="http://schemas.microsoft.com/office/drawing/2014/main" id="{51769DC3-78E6-A420-5123-6EDF86FB4A1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53794" y="2328262"/>
            <a:ext cx="5261122" cy="3505222"/>
          </a:xfrm>
          <a:prstGeom prst="rect">
            <a:avLst/>
          </a:prstGeom>
        </p:spPr>
      </p:pic>
    </p:spTree>
    <p:extLst>
      <p:ext uri="{BB962C8B-B14F-4D97-AF65-F5344CB8AC3E}">
        <p14:creationId xmlns:p14="http://schemas.microsoft.com/office/powerpoint/2010/main" val="19419293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D7F0A2-CE93-DCD5-6A0A-ABAD5A443E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88CFC6-09B1-41A1-38A8-A8C79E4410D4}"/>
              </a:ext>
            </a:extLst>
          </p:cNvPr>
          <p:cNvSpPr>
            <a:spLocks noGrp="1"/>
          </p:cNvSpPr>
          <p:nvPr>
            <p:ph type="title"/>
          </p:nvPr>
        </p:nvSpPr>
        <p:spPr/>
        <p:txBody>
          <a:bodyPr/>
          <a:lstStyle/>
          <a:p>
            <a:r>
              <a:rPr lang="tr-TR" dirty="0"/>
              <a:t>ETKİNLİKLERİMİZ</a:t>
            </a:r>
          </a:p>
        </p:txBody>
      </p:sp>
      <p:pic>
        <p:nvPicPr>
          <p:cNvPr id="4" name="Resim 3">
            <a:extLst>
              <a:ext uri="{FF2B5EF4-FFF2-40B4-BE49-F238E27FC236}">
                <a16:creationId xmlns:a16="http://schemas.microsoft.com/office/drawing/2014/main" id="{9B173937-B6CF-F0C9-466B-9862B2BE44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4879" y="1296366"/>
            <a:ext cx="5261121" cy="3505222"/>
          </a:xfrm>
          <a:prstGeom prst="rect">
            <a:avLst/>
          </a:prstGeom>
        </p:spPr>
      </p:pic>
      <p:pic>
        <p:nvPicPr>
          <p:cNvPr id="7" name="Resim 6">
            <a:extLst>
              <a:ext uri="{FF2B5EF4-FFF2-40B4-BE49-F238E27FC236}">
                <a16:creationId xmlns:a16="http://schemas.microsoft.com/office/drawing/2014/main" id="{EC8E922F-AA4F-182B-BF37-4C373525EC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52063" y="2533136"/>
            <a:ext cx="5292269" cy="3103114"/>
          </a:xfrm>
          <a:prstGeom prst="rect">
            <a:avLst/>
          </a:prstGeom>
        </p:spPr>
      </p:pic>
    </p:spTree>
    <p:extLst>
      <p:ext uri="{BB962C8B-B14F-4D97-AF65-F5344CB8AC3E}">
        <p14:creationId xmlns:p14="http://schemas.microsoft.com/office/powerpoint/2010/main" val="38427707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972075-B062-BA49-9C63-25FDE721EB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02B87B-9C65-3907-1A14-078083BA70D1}"/>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89BBE857-740C-BB05-246D-5DED529617E4}"/>
              </a:ext>
            </a:extLst>
          </p:cNvPr>
          <p:cNvSpPr>
            <a:spLocks noGrp="1"/>
          </p:cNvSpPr>
          <p:nvPr>
            <p:ph idx="1"/>
          </p:nvPr>
        </p:nvSpPr>
        <p:spPr>
          <a:xfrm>
            <a:off x="838201" y="1388963"/>
            <a:ext cx="6047790" cy="2257426"/>
          </a:xfrm>
        </p:spPr>
        <p:txBody>
          <a:bodyPr/>
          <a:lstStyle/>
          <a:p>
            <a:pPr algn="just"/>
            <a:r>
              <a:rPr lang="tr-TR" dirty="0">
                <a:latin typeface="Times New Roman" panose="02020603050405020304" pitchFamily="18" charset="0"/>
                <a:cs typeface="Times New Roman" panose="02020603050405020304" pitchFamily="18" charset="0"/>
              </a:rPr>
              <a:t>Siirt Üniversitesi Sağlık Hizmetleri Meslek Yüksekokulu Mezuniyet Töreni</a:t>
            </a:r>
          </a:p>
        </p:txBody>
      </p:sp>
      <p:pic>
        <p:nvPicPr>
          <p:cNvPr id="12" name="Resim 11">
            <a:extLst>
              <a:ext uri="{FF2B5EF4-FFF2-40B4-BE49-F238E27FC236}">
                <a16:creationId xmlns:a16="http://schemas.microsoft.com/office/drawing/2014/main" id="{038AC38D-17AC-6D60-C8F0-ADDF037A51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23846" y="1161533"/>
            <a:ext cx="3377320" cy="4782045"/>
          </a:xfrm>
          <a:prstGeom prst="rect">
            <a:avLst/>
          </a:prstGeom>
        </p:spPr>
      </p:pic>
      <p:sp>
        <p:nvSpPr>
          <p:cNvPr id="13" name="Content Placeholder 2">
            <a:extLst>
              <a:ext uri="{FF2B5EF4-FFF2-40B4-BE49-F238E27FC236}">
                <a16:creationId xmlns:a16="http://schemas.microsoft.com/office/drawing/2014/main" id="{25B0FC11-B56F-5D7D-8C99-FB97DA71FD6B}"/>
              </a:ext>
            </a:extLst>
          </p:cNvPr>
          <p:cNvSpPr txBox="1">
            <a:spLocks/>
          </p:cNvSpPr>
          <p:nvPr/>
        </p:nvSpPr>
        <p:spPr>
          <a:xfrm>
            <a:off x="838200" y="2999772"/>
            <a:ext cx="6206412" cy="25146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tr-TR" dirty="0">
                <a:latin typeface="Times New Roman" panose="02020603050405020304" pitchFamily="18" charset="0"/>
                <a:cs typeface="Times New Roman" panose="02020603050405020304" pitchFamily="18" charset="0"/>
              </a:rPr>
              <a:t>11 Haziran 2024 tarihinde birimimiz mezuniyet töreni programı geniş katılımla gerçekleştirildi. </a:t>
            </a:r>
          </a:p>
        </p:txBody>
      </p:sp>
    </p:spTree>
    <p:extLst>
      <p:ext uri="{BB962C8B-B14F-4D97-AF65-F5344CB8AC3E}">
        <p14:creationId xmlns:p14="http://schemas.microsoft.com/office/powerpoint/2010/main" val="5346174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561E11-EF17-63B3-015B-E8E3C1D97A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45107D-85FD-2D1E-CE45-71F457FF1829}"/>
              </a:ext>
            </a:extLst>
          </p:cNvPr>
          <p:cNvSpPr>
            <a:spLocks noGrp="1"/>
          </p:cNvSpPr>
          <p:nvPr>
            <p:ph type="title"/>
          </p:nvPr>
        </p:nvSpPr>
        <p:spPr/>
        <p:txBody>
          <a:bodyPr/>
          <a:lstStyle/>
          <a:p>
            <a:r>
              <a:rPr lang="tr-TR" dirty="0"/>
              <a:t>ETKİNLİKLERİMİZ</a:t>
            </a:r>
          </a:p>
        </p:txBody>
      </p:sp>
      <p:pic>
        <p:nvPicPr>
          <p:cNvPr id="5" name="Resim 4">
            <a:extLst>
              <a:ext uri="{FF2B5EF4-FFF2-40B4-BE49-F238E27FC236}">
                <a16:creationId xmlns:a16="http://schemas.microsoft.com/office/drawing/2014/main" id="{CB1529F9-7AFF-0AA3-1866-DCB0119E218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3005" y="1396363"/>
            <a:ext cx="5155917" cy="3435130"/>
          </a:xfrm>
          <a:prstGeom prst="rect">
            <a:avLst/>
          </a:prstGeom>
        </p:spPr>
      </p:pic>
      <p:pic>
        <p:nvPicPr>
          <p:cNvPr id="8" name="Resim 7">
            <a:extLst>
              <a:ext uri="{FF2B5EF4-FFF2-40B4-BE49-F238E27FC236}">
                <a16:creationId xmlns:a16="http://schemas.microsoft.com/office/drawing/2014/main" id="{C5B7FD42-51B5-4093-A5B9-3043E1ED208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91691" y="2094063"/>
            <a:ext cx="5556994" cy="3702881"/>
          </a:xfrm>
          <a:prstGeom prst="rect">
            <a:avLst/>
          </a:prstGeom>
        </p:spPr>
      </p:pic>
    </p:spTree>
    <p:extLst>
      <p:ext uri="{BB962C8B-B14F-4D97-AF65-F5344CB8AC3E}">
        <p14:creationId xmlns:p14="http://schemas.microsoft.com/office/powerpoint/2010/main" val="19605961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1BAB2-8E60-9D2F-96AE-8622A1CA61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A11274-8813-9931-8205-E438A0975AC3}"/>
              </a:ext>
            </a:extLst>
          </p:cNvPr>
          <p:cNvSpPr>
            <a:spLocks noGrp="1"/>
          </p:cNvSpPr>
          <p:nvPr>
            <p:ph type="title"/>
          </p:nvPr>
        </p:nvSpPr>
        <p:spPr/>
        <p:txBody>
          <a:bodyPr/>
          <a:lstStyle/>
          <a:p>
            <a:r>
              <a:rPr lang="tr-TR" dirty="0"/>
              <a:t>ETKİNLİKLERİMİZ</a:t>
            </a:r>
          </a:p>
        </p:txBody>
      </p:sp>
      <p:pic>
        <p:nvPicPr>
          <p:cNvPr id="4" name="Resim 3">
            <a:extLst>
              <a:ext uri="{FF2B5EF4-FFF2-40B4-BE49-F238E27FC236}">
                <a16:creationId xmlns:a16="http://schemas.microsoft.com/office/drawing/2014/main" id="{82141631-1BF8-89DD-027F-60D6A3B61AA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166" y="1296366"/>
            <a:ext cx="5660839" cy="3772078"/>
          </a:xfrm>
          <a:prstGeom prst="rect">
            <a:avLst/>
          </a:prstGeom>
        </p:spPr>
      </p:pic>
      <p:pic>
        <p:nvPicPr>
          <p:cNvPr id="10" name="Resim 9">
            <a:extLst>
              <a:ext uri="{FF2B5EF4-FFF2-40B4-BE49-F238E27FC236}">
                <a16:creationId xmlns:a16="http://schemas.microsoft.com/office/drawing/2014/main" id="{3F1A5276-B481-37BF-E3FF-4D30D78FD83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41044" y="2446637"/>
            <a:ext cx="5064557" cy="3374748"/>
          </a:xfrm>
          <a:prstGeom prst="rect">
            <a:avLst/>
          </a:prstGeom>
        </p:spPr>
      </p:pic>
    </p:spTree>
    <p:extLst>
      <p:ext uri="{BB962C8B-B14F-4D97-AF65-F5344CB8AC3E}">
        <p14:creationId xmlns:p14="http://schemas.microsoft.com/office/powerpoint/2010/main" val="21643640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7128" y="1388961"/>
            <a:ext cx="11236684" cy="4507985"/>
          </a:xfrm>
        </p:spPr>
        <p:txBody>
          <a:bodyPr>
            <a:normAutofit fontScale="92500" lnSpcReduction="10000"/>
          </a:bodyPr>
          <a:lstStyle/>
          <a:p>
            <a:r>
              <a:rPr lang="tr-TR" sz="2400" dirty="0">
                <a:latin typeface="Times New Roman" panose="02020603050405020304" pitchFamily="18" charset="0"/>
                <a:cs typeface="Times New Roman" panose="02020603050405020304" pitchFamily="18" charset="0"/>
              </a:rPr>
              <a:t>Buraya birimin gelecekte yapmayı planladığı icraatlar konulmalıdır. </a:t>
            </a:r>
          </a:p>
          <a:p>
            <a:pPr marL="457200" lvl="1" indent="0">
              <a:buNone/>
            </a:pPr>
            <a:r>
              <a:rPr lang="tr-TR" dirty="0">
                <a:latin typeface="Times New Roman" panose="02020603050405020304" pitchFamily="18" charset="0"/>
                <a:cs typeface="Times New Roman" panose="02020603050405020304" pitchFamily="18" charset="0"/>
              </a:rPr>
              <a:t>1. Hedef: Akademik başarıyı ve okulumuzun tanınırlık ve bilinirliğini arttırmaya yönelik çabalar</a:t>
            </a:r>
          </a:p>
          <a:p>
            <a:pPr lvl="1"/>
            <a:r>
              <a:rPr lang="tr-TR" dirty="0">
                <a:latin typeface="Times New Roman" panose="02020603050405020304" pitchFamily="18" charset="0"/>
                <a:cs typeface="Times New Roman" panose="02020603050405020304" pitchFamily="18" charset="0"/>
              </a:rPr>
              <a:t>(Bu Yıl) 2025’te akademik çalışmalarla akademik kadromuzun niteliğinin arttıracak akademik çalışmalar gerçekleştirilmesi planlanmaktadır.</a:t>
            </a:r>
          </a:p>
          <a:p>
            <a:pPr lvl="1"/>
            <a:r>
              <a:rPr lang="tr-TR" dirty="0">
                <a:latin typeface="Times New Roman" panose="02020603050405020304" pitchFamily="18" charset="0"/>
                <a:cs typeface="Times New Roman" panose="02020603050405020304" pitchFamily="18" charset="0"/>
              </a:rPr>
              <a:t>(Gelecek Yıl 2025’te hedeflenen amaçlara ulaşmak için süreç devam ettirilecektir</a:t>
            </a:r>
          </a:p>
          <a:p>
            <a:pPr lvl="1"/>
            <a:r>
              <a:rPr lang="tr-TR" dirty="0">
                <a:latin typeface="Times New Roman" panose="02020603050405020304" pitchFamily="18" charset="0"/>
                <a:cs typeface="Times New Roman" panose="02020603050405020304" pitchFamily="18" charset="0"/>
              </a:rPr>
              <a:t>(İki Yıl sonra) 2027’de hedeflenen tanınırlık ve bilinirlik hedefine ulaşılmış olmak ve okulumuz alanında öncü bir eğitim kurumu olmasını gerçekleştirmiş olmak</a:t>
            </a:r>
          </a:p>
          <a:p>
            <a:pPr marL="457200" lvl="1" indent="0">
              <a:buNone/>
            </a:pPr>
            <a:r>
              <a:rPr lang="tr-TR" dirty="0">
                <a:latin typeface="Times New Roman" panose="02020603050405020304" pitchFamily="18" charset="0"/>
                <a:cs typeface="Times New Roman" panose="02020603050405020304" pitchFamily="18" charset="0"/>
              </a:rPr>
              <a:t>2. Hedef: İyileştirilmiş koşullar sayesinde Okulumuz öğrencilerinin hem nitelik olarak hem de nicelik olarak artırmak</a:t>
            </a:r>
          </a:p>
          <a:p>
            <a:pPr lvl="1"/>
            <a:r>
              <a:rPr lang="tr-TR" dirty="0">
                <a:latin typeface="Times New Roman" panose="02020603050405020304" pitchFamily="18" charset="0"/>
                <a:cs typeface="Times New Roman" panose="02020603050405020304" pitchFamily="18" charset="0"/>
              </a:rPr>
              <a:t>(Bu Yıl) 2025’te Pasif olan programlarımızın öğrenci kabulüne yönelik kararların alınması</a:t>
            </a:r>
          </a:p>
          <a:p>
            <a:pPr lvl="1"/>
            <a:r>
              <a:rPr lang="tr-TR" dirty="0">
                <a:latin typeface="Times New Roman" panose="02020603050405020304" pitchFamily="18" charset="0"/>
                <a:cs typeface="Times New Roman" panose="02020603050405020304" pitchFamily="18" charset="0"/>
              </a:rPr>
              <a:t>(Gelecek Yıl) 2026’da öğrenci kabulünün sağlanmış olması</a:t>
            </a:r>
          </a:p>
          <a:p>
            <a:pPr lvl="1"/>
            <a:r>
              <a:rPr lang="tr-TR" dirty="0">
                <a:latin typeface="Times New Roman" panose="02020603050405020304" pitchFamily="18" charset="0"/>
                <a:cs typeface="Times New Roman" panose="02020603050405020304" pitchFamily="18" charset="0"/>
              </a:rPr>
              <a:t>(İki Yıl sonra) 2027’de öğrenci kabulüyle birlikte nitelikli mezunların sahada istihdam edilebilmesi</a:t>
            </a:r>
          </a:p>
          <a:p>
            <a:pPr marL="0" indent="0">
              <a:buNone/>
            </a:pPr>
            <a:endParaRPr lang="tr-TR" dirty="0"/>
          </a:p>
        </p:txBody>
      </p:sp>
    </p:spTree>
    <p:extLst>
      <p:ext uri="{BB962C8B-B14F-4D97-AF65-F5344CB8AC3E}">
        <p14:creationId xmlns:p14="http://schemas.microsoft.com/office/powerpoint/2010/main" val="42456543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4E16D-E2D4-D174-2915-9F97B8F09902}"/>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5391475-44DA-6E4B-86BA-AEE0DE1430E9}"/>
              </a:ext>
            </a:extLst>
          </p:cNvPr>
          <p:cNvSpPr>
            <a:spLocks noGrp="1"/>
          </p:cNvSpPr>
          <p:nvPr>
            <p:ph type="title"/>
          </p:nvPr>
        </p:nvSpPr>
        <p:spPr/>
        <p:txBody>
          <a:bodyPr/>
          <a:lstStyle/>
          <a:p>
            <a:r>
              <a:rPr lang="tr-TR" dirty="0"/>
              <a:t>TALEPLER ve ÖNERİLER</a:t>
            </a:r>
          </a:p>
        </p:txBody>
      </p:sp>
      <p:sp>
        <p:nvSpPr>
          <p:cNvPr id="3" name="İçerik Yer Tutucusu 2">
            <a:extLst>
              <a:ext uri="{FF2B5EF4-FFF2-40B4-BE49-F238E27FC236}">
                <a16:creationId xmlns:a16="http://schemas.microsoft.com/office/drawing/2014/main" id="{D4174172-B5C0-2404-C7AD-A97999AFBF0D}"/>
              </a:ext>
            </a:extLst>
          </p:cNvPr>
          <p:cNvSpPr>
            <a:spLocks noGrp="1"/>
          </p:cNvSpPr>
          <p:nvPr>
            <p:ph idx="1"/>
          </p:nvPr>
        </p:nvSpPr>
        <p:spPr>
          <a:xfrm>
            <a:off x="335902" y="1388962"/>
            <a:ext cx="11177225" cy="4194419"/>
          </a:xfrm>
        </p:spPr>
        <p:txBody>
          <a:bodyPr/>
          <a:lstStyle/>
          <a:p>
            <a:pPr algn="just"/>
            <a:r>
              <a:rPr lang="tr-TR" dirty="0">
                <a:latin typeface="Times New Roman" panose="02020603050405020304" pitchFamily="18" charset="0"/>
                <a:cs typeface="Times New Roman" panose="02020603050405020304" pitchFamily="18" charset="0"/>
              </a:rPr>
              <a:t>Devam eden okul inşaatımızın tamamlanmasıyla birlikte fiziksel koşullarımızın eksiksiz hale gelmesi, bilimsel araştırmalara ve öğrencilerimizin akademik ve mesleki gelişmelerine katkı sunacak zengin laboratuvarlar ve ekipmanların tedariğiyle birlikte bilimsel çalışmalarımızın artmasıyla birlikte eğitim kalitemizin de artacağı çok açıktır. </a:t>
            </a:r>
          </a:p>
          <a:p>
            <a:pPr algn="just"/>
            <a:r>
              <a:rPr lang="tr-TR" dirty="0">
                <a:latin typeface="Times New Roman" panose="02020603050405020304" pitchFamily="18" charset="0"/>
                <a:cs typeface="Times New Roman" panose="02020603050405020304" pitchFamily="18" charset="0"/>
              </a:rPr>
              <a:t>Bu süreçte tüm talep ve önerilerimizi dikkate alarak bizlere destek veren Üniversitemiz Yönetimine teşekkür ederiz.</a:t>
            </a:r>
          </a:p>
        </p:txBody>
      </p:sp>
    </p:spTree>
    <p:extLst>
      <p:ext uri="{BB962C8B-B14F-4D97-AF65-F5344CB8AC3E}">
        <p14:creationId xmlns:p14="http://schemas.microsoft.com/office/powerpoint/2010/main" val="26905969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718279" y="1435881"/>
            <a:ext cx="10515600" cy="4351338"/>
          </a:xfrm>
        </p:spPr>
        <p:txBody>
          <a:bodyPr/>
          <a:lstStyle/>
          <a:p>
            <a:endParaRPr lang="tr-TR" dirty="0"/>
          </a:p>
          <a:p>
            <a:endParaRPr lang="tr-TR" dirty="0"/>
          </a:p>
        </p:txBody>
      </p:sp>
      <p:sp>
        <p:nvSpPr>
          <p:cNvPr id="5" name="Dikdörtgen 4"/>
          <p:cNvSpPr/>
          <p:nvPr/>
        </p:nvSpPr>
        <p:spPr>
          <a:xfrm>
            <a:off x="1659891" y="616773"/>
            <a:ext cx="2751074" cy="461665"/>
          </a:xfrm>
          <a:prstGeom prst="rect">
            <a:avLst/>
          </a:prstGeom>
        </p:spPr>
        <p:txBody>
          <a:bodyPr wrap="none">
            <a:spAutoFit/>
          </a:bodyPr>
          <a:lstStyle/>
          <a:p>
            <a:r>
              <a:rPr lang="tr-TR" sz="2400" b="1" dirty="0">
                <a:latin typeface="Times New Roman" panose="02020603050405020304" pitchFamily="18" charset="0"/>
                <a:cs typeface="Times New Roman" panose="02020603050405020304" pitchFamily="18" charset="0"/>
              </a:rPr>
              <a:t>TEHDİTLERİMİZ</a:t>
            </a: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854"/>
            <a:ext cx="12172011" cy="6858001"/>
          </a:xfrm>
          <a:prstGeom prst="rect">
            <a:avLst/>
          </a:prstGeom>
        </p:spPr>
        <p:style>
          <a:lnRef idx="1">
            <a:schemeClr val="accent1"/>
          </a:lnRef>
          <a:fillRef idx="2">
            <a:schemeClr val="accent1"/>
          </a:fillRef>
          <a:effectRef idx="1">
            <a:schemeClr val="accent1"/>
          </a:effectRef>
          <a:fontRef idx="minor">
            <a:schemeClr val="dk1"/>
          </a:fontRef>
        </p:style>
      </p:pic>
    </p:spTree>
    <p:extLst>
      <p:ext uri="{BB962C8B-B14F-4D97-AF65-F5344CB8AC3E}">
        <p14:creationId xmlns:p14="http://schemas.microsoft.com/office/powerpoint/2010/main" val="2425980755"/>
      </p:ext>
    </p:extLst>
  </p:cSld>
  <p:clrMapOvr>
    <a:masterClrMapping/>
  </p:clrMapOvr>
</p:sld>
</file>

<file path=ppt/theme/theme1.xml><?xml version="1.0" encoding="utf-8"?>
<a:theme xmlns:a="http://schemas.openxmlformats.org/drawingml/2006/main" name="Tema-siu">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a-siu" id="{8B592569-D05A-4D16-9830-B18E17FE7CD1}" vid="{8AFA709D-6815-4F30-BDCD-E4420CC669B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Tema-siu</Template>
  <TotalTime>2854</TotalTime>
  <Words>1565</Words>
  <Application>Microsoft Office PowerPoint</Application>
  <PresentationFormat>Geniş ekran</PresentationFormat>
  <Paragraphs>186</Paragraphs>
  <Slides>45</Slides>
  <Notes>7</Notes>
  <HiddenSlides>0</HiddenSlides>
  <MMClips>1</MMClips>
  <ScaleCrop>false</ScaleCrop>
  <HeadingPairs>
    <vt:vector size="6" baseType="variant">
      <vt:variant>
        <vt:lpstr>Kullanılan Yazı Tipleri</vt:lpstr>
      </vt:variant>
      <vt:variant>
        <vt:i4>7</vt:i4>
      </vt:variant>
      <vt:variant>
        <vt:lpstr>Tema</vt:lpstr>
      </vt:variant>
      <vt:variant>
        <vt:i4>2</vt:i4>
      </vt:variant>
      <vt:variant>
        <vt:lpstr>Slayt Başlıkları</vt:lpstr>
      </vt:variant>
      <vt:variant>
        <vt:i4>45</vt:i4>
      </vt:variant>
    </vt:vector>
  </HeadingPairs>
  <TitlesOfParts>
    <vt:vector size="54" baseType="lpstr">
      <vt:lpstr>Aptos</vt:lpstr>
      <vt:lpstr>Arial</vt:lpstr>
      <vt:lpstr>Bahnschrift Light Condensed</vt:lpstr>
      <vt:lpstr>Calibri</vt:lpstr>
      <vt:lpstr>Calibri Light</vt:lpstr>
      <vt:lpstr>MS Mincho</vt:lpstr>
      <vt:lpstr>Times New Roman</vt:lpstr>
      <vt:lpstr>Tema-siu</vt:lpstr>
      <vt:lpstr>Office Teması</vt:lpstr>
      <vt:lpstr>PowerPoint Sunusu</vt:lpstr>
      <vt:lpstr>Misyon</vt:lpstr>
      <vt:lpstr>Vizyon</vt:lpstr>
      <vt:lpstr>PowerPoint Sunusu</vt:lpstr>
      <vt:lpstr>İDARİ PERSONELİMİZ</vt:lpstr>
      <vt:lpstr>BÖLÜMLERİMİZ</vt:lpstr>
      <vt:lpstr>BÖLÜMLERİMİZ</vt:lpstr>
      <vt:lpstr>İLK VE ACİL YARDIM PROGRAMI</vt:lpstr>
      <vt:lpstr>PowerPoint Sunusu</vt:lpstr>
      <vt:lpstr>DİYALİZ TEKNİKLERİ PROGRAMI</vt:lpstr>
      <vt:lpstr>PowerPoint Sunusu</vt:lpstr>
      <vt:lpstr>TIBBİ GÖRÜNTÜLEME TEKNİKLERİ  PROGRAMI</vt:lpstr>
      <vt:lpstr>PowerPoint Sunusu</vt:lpstr>
      <vt:lpstr>TIBBİ LABORATUVAR TEKNİKLERİ  PROGRAMI</vt:lpstr>
      <vt:lpstr>PowerPoint Sunusu</vt:lpstr>
      <vt:lpstr>TIBBİ DOKÜMANTASYON VE SEKRETERLİK PROGRAMI</vt:lpstr>
      <vt:lpstr>MEVCUT ÖĞRENCİ SAYILARIMIZ</vt:lpstr>
      <vt:lpstr>PowerPoint Sunusu</vt:lpstr>
      <vt:lpstr>FİZYOTERAPİ PROGRAMI</vt:lpstr>
      <vt:lpstr>PowerPoint Sunusu</vt:lpstr>
      <vt:lpstr>KURUM İÇİ YÜKSELMELER</vt:lpstr>
      <vt:lpstr>ÖNEMLİ BAŞARILARIMIZ</vt:lpstr>
      <vt:lpstr>ÖNEMLİ BAŞARILARIMIZ</vt:lpstr>
      <vt:lpstr>BİLİMSEL FAALİYETLERİMİZ</vt:lpstr>
      <vt:lpstr>BİLİMSEL FAALİYETLERİMİZ</vt:lpstr>
      <vt:lpstr>BİLİMSEL FAALİYETLERİMİZ</vt:lpstr>
      <vt:lpstr>BİLİMSEL FAALİYETLERİMİZ</vt:lpstr>
      <vt:lpstr>BİLİMSEL FALİYETLERİMİZ</vt:lpstr>
      <vt:lpstr>ETKİNLİKLERİMİZ</vt:lpstr>
      <vt:lpstr>ETKİNLİKLERİMİZ</vt:lpstr>
      <vt:lpstr>ETKİNLİKLERİMİZ</vt:lpstr>
      <vt:lpstr>ETKİNLİKLERİMİZ</vt:lpstr>
      <vt:lpstr>ETKİNLİKLERİMİZ</vt:lpstr>
      <vt:lpstr>ETKİNLİKLERİMİZ</vt:lpstr>
      <vt:lpstr>ETKİNLİKLERİMİZ</vt:lpstr>
      <vt:lpstr>ETKİNLİKLERİMİZ</vt:lpstr>
      <vt:lpstr>ETKİNLİKLERİMİZ</vt:lpstr>
      <vt:lpstr>ETKİNLİKLERİMİZ</vt:lpstr>
      <vt:lpstr>ETKİNLİKLERİMİZ</vt:lpstr>
      <vt:lpstr>ETKİNLİKLERİMİZ</vt:lpstr>
      <vt:lpstr>ETKİNLİKLERİMİZ</vt:lpstr>
      <vt:lpstr>ETKİNLİKLERİMİZ</vt:lpstr>
      <vt:lpstr>GELECEĞE YÖNELİK HEDEFLER ve YENİLİKLER</vt:lpstr>
      <vt:lpstr>TALEPLER ve ÖNERİLER</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Bilgisayar</dc:creator>
  <cp:lastModifiedBy>Bilgisayar</cp:lastModifiedBy>
  <cp:revision>358</cp:revision>
  <dcterms:created xsi:type="dcterms:W3CDTF">2022-12-08T06:33:03Z</dcterms:created>
  <dcterms:modified xsi:type="dcterms:W3CDTF">2025-05-26T05:38:08Z</dcterms:modified>
</cp:coreProperties>
</file>