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handoutMasterIdLst>
    <p:handoutMasterId r:id="rId59"/>
  </p:handoutMasterIdLst>
  <p:sldIdLst>
    <p:sldId id="360" r:id="rId2"/>
    <p:sldId id="359" r:id="rId3"/>
    <p:sldId id="258" r:id="rId4"/>
    <p:sldId id="259" r:id="rId5"/>
    <p:sldId id="358" r:id="rId6"/>
    <p:sldId id="260" r:id="rId7"/>
    <p:sldId id="261" r:id="rId8"/>
    <p:sldId id="416" r:id="rId9"/>
    <p:sldId id="395" r:id="rId10"/>
    <p:sldId id="349" r:id="rId11"/>
    <p:sldId id="394" r:id="rId12"/>
    <p:sldId id="401" r:id="rId13"/>
    <p:sldId id="403" r:id="rId14"/>
    <p:sldId id="407" r:id="rId15"/>
    <p:sldId id="406" r:id="rId16"/>
    <p:sldId id="409" r:id="rId17"/>
    <p:sldId id="410" r:id="rId18"/>
    <p:sldId id="429" r:id="rId19"/>
    <p:sldId id="430" r:id="rId20"/>
    <p:sldId id="431" r:id="rId21"/>
    <p:sldId id="433" r:id="rId22"/>
    <p:sldId id="434" r:id="rId23"/>
    <p:sldId id="408" r:id="rId24"/>
    <p:sldId id="413" r:id="rId25"/>
    <p:sldId id="414" r:id="rId26"/>
    <p:sldId id="421" r:id="rId27"/>
    <p:sldId id="422" r:id="rId28"/>
    <p:sldId id="423" r:id="rId29"/>
    <p:sldId id="424" r:id="rId30"/>
    <p:sldId id="425" r:id="rId31"/>
    <p:sldId id="426" r:id="rId32"/>
    <p:sldId id="427" r:id="rId33"/>
    <p:sldId id="428" r:id="rId34"/>
    <p:sldId id="263" r:id="rId35"/>
    <p:sldId id="393" r:id="rId36"/>
    <p:sldId id="266" r:id="rId37"/>
    <p:sldId id="268" r:id="rId38"/>
    <p:sldId id="420" r:id="rId39"/>
    <p:sldId id="269" r:id="rId40"/>
    <p:sldId id="396" r:id="rId41"/>
    <p:sldId id="398" r:id="rId42"/>
    <p:sldId id="399" r:id="rId43"/>
    <p:sldId id="417" r:id="rId44"/>
    <p:sldId id="419" r:id="rId45"/>
    <p:sldId id="362" r:id="rId46"/>
    <p:sldId id="363" r:id="rId47"/>
    <p:sldId id="364" r:id="rId48"/>
    <p:sldId id="365" r:id="rId49"/>
    <p:sldId id="366" r:id="rId50"/>
    <p:sldId id="381" r:id="rId51"/>
    <p:sldId id="382" r:id="rId52"/>
    <p:sldId id="387" r:id="rId53"/>
    <p:sldId id="388" r:id="rId54"/>
    <p:sldId id="389" r:id="rId55"/>
    <p:sldId id="391" r:id="rId56"/>
    <p:sldId id="392" r:id="rId57"/>
    <p:sldId id="380"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9F963"/>
    <a:srgbClr val="FFFF00"/>
    <a:srgbClr val="221C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135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ABD41A-2838-445B-B50C-5B3C9B59ECF1}" type="datetimeFigureOut">
              <a:rPr lang="tr-TR" smtClean="0"/>
              <a:pPr/>
              <a:t>29.08.2019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05B210-A614-413F-BD0A-C09AE30812EA}" type="slidenum">
              <a:rPr lang="tr-TR" smtClean="0"/>
              <a:pPr/>
              <a:t>‹#›</a:t>
            </a:fld>
            <a:endParaRPr lang="tr-TR"/>
          </a:p>
        </p:txBody>
      </p:sp>
    </p:spTree>
    <p:extLst>
      <p:ext uri="{BB962C8B-B14F-4D97-AF65-F5344CB8AC3E}">
        <p14:creationId xmlns:p14="http://schemas.microsoft.com/office/powerpoint/2010/main" xmlns="" val="20253124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79002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11342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50693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2748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4004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8025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07310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72204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68061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7537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1037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pPr/>
              <a:t>29.08.2019</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693690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933056"/>
            <a:ext cx="7772400" cy="936104"/>
          </a:xfrm>
        </p:spPr>
        <p:txBody>
          <a:bodyPr>
            <a:normAutofit fontScale="90000"/>
          </a:bodyPr>
          <a:lstStyle/>
          <a:p>
            <a:r>
              <a:rPr lang="tr-TR" b="1" i="1" dirty="0" smtClean="0">
                <a:latin typeface="+mn-lt"/>
              </a:rPr>
              <a:t>SAĞLIK HİZMETLERİ MESLEK YÜKSEKOKULU</a:t>
            </a:r>
            <a:endParaRPr lang="tr-TR" b="1" i="1" dirty="0">
              <a:latin typeface="+mn-lt"/>
            </a:endParaRPr>
          </a:p>
        </p:txBody>
      </p:sp>
      <p:sp>
        <p:nvSpPr>
          <p:cNvPr id="3" name="2 Alt Başlık"/>
          <p:cNvSpPr>
            <a:spLocks noGrp="1"/>
          </p:cNvSpPr>
          <p:nvPr>
            <p:ph type="subTitle" idx="1"/>
          </p:nvPr>
        </p:nvSpPr>
        <p:spPr>
          <a:xfrm>
            <a:off x="1371600" y="5229200"/>
            <a:ext cx="6400800" cy="648072"/>
          </a:xfrm>
        </p:spPr>
        <p:txBody>
          <a:bodyPr>
            <a:normAutofit/>
          </a:bodyPr>
          <a:lstStyle/>
          <a:p>
            <a:r>
              <a:rPr lang="tr-TR" b="1" dirty="0" smtClean="0"/>
              <a:t>ŞUBAT 2018</a:t>
            </a:r>
            <a:endParaRPr lang="tr-TR" b="1" dirty="0"/>
          </a:p>
        </p:txBody>
      </p:sp>
      <p:pic>
        <p:nvPicPr>
          <p:cNvPr id="5" name="4 Resim" descr="Strateji Geliştirme Daire Başkanlığı"/>
          <p:cNvPicPr/>
          <p:nvPr/>
        </p:nvPicPr>
        <p:blipFill>
          <a:blip r:embed="rId2" cstate="print"/>
          <a:srcRect/>
          <a:stretch>
            <a:fillRect/>
          </a:stretch>
        </p:blipFill>
        <p:spPr bwMode="auto">
          <a:xfrm>
            <a:off x="1187624" y="188640"/>
            <a:ext cx="4453227" cy="33076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casper\Desktop\27044941_10155667585968113_583701510_n.jpg"/>
          <p:cNvPicPr>
            <a:picLocks noGrp="1" noChangeAspect="1" noChangeArrowheads="1"/>
          </p:cNvPicPr>
          <p:nvPr>
            <p:ph idx="1"/>
          </p:nvPr>
        </p:nvPicPr>
        <p:blipFill>
          <a:blip r:embed="rId2" cstate="print"/>
          <a:srcRect/>
          <a:stretch>
            <a:fillRect/>
          </a:stretch>
        </p:blipFill>
        <p:spPr bwMode="auto">
          <a:xfrm>
            <a:off x="395536" y="404664"/>
            <a:ext cx="8280920" cy="55446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122" name="Picture 2" descr="C:\Users\casper\Desktop\27157816_10155667586018113_27781748_n.jpg"/>
          <p:cNvPicPr>
            <a:picLocks noGrp="1" noChangeAspect="1" noChangeArrowheads="1"/>
          </p:cNvPicPr>
          <p:nvPr>
            <p:ph idx="1"/>
          </p:nvPr>
        </p:nvPicPr>
        <p:blipFill>
          <a:blip r:embed="rId2" cstate="print"/>
          <a:srcRect/>
          <a:stretch>
            <a:fillRect/>
          </a:stretch>
        </p:blipFill>
        <p:spPr bwMode="auto">
          <a:xfrm>
            <a:off x="683568" y="332656"/>
            <a:ext cx="7776864" cy="56886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descr="C:\Users\casper\Desktop\27153424_10155667585363113_1287521497_n.jpg"/>
          <p:cNvPicPr>
            <a:picLocks noGrp="1" noChangeAspect="1" noChangeArrowheads="1"/>
          </p:cNvPicPr>
          <p:nvPr>
            <p:ph idx="1"/>
          </p:nvPr>
        </p:nvPicPr>
        <p:blipFill>
          <a:blip r:embed="rId2" cstate="print"/>
          <a:srcRect/>
          <a:stretch>
            <a:fillRect/>
          </a:stretch>
        </p:blipFill>
        <p:spPr bwMode="auto">
          <a:xfrm>
            <a:off x="539552" y="260648"/>
            <a:ext cx="8136904" cy="545514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descr="C:\Users\casper\Desktop\27157645_10155667584923113_1755692082_n.jpg"/>
          <p:cNvPicPr>
            <a:picLocks noChangeAspect="1" noChangeArrowheads="1"/>
          </p:cNvPicPr>
          <p:nvPr/>
        </p:nvPicPr>
        <p:blipFill>
          <a:blip r:embed="rId2" cstate="print"/>
          <a:srcRect/>
          <a:stretch>
            <a:fillRect/>
          </a:stretch>
        </p:blipFill>
        <p:spPr bwMode="auto">
          <a:xfrm>
            <a:off x="611560" y="260648"/>
            <a:ext cx="7992888" cy="59766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descr="C:\Users\casper\Desktop\27152913_10155667584623113_1671914529_n.jpg"/>
          <p:cNvPicPr>
            <a:picLocks noChangeAspect="1" noChangeArrowheads="1"/>
          </p:cNvPicPr>
          <p:nvPr/>
        </p:nvPicPr>
        <p:blipFill>
          <a:blip r:embed="rId2" cstate="print"/>
          <a:srcRect/>
          <a:stretch>
            <a:fillRect/>
          </a:stretch>
        </p:blipFill>
        <p:spPr bwMode="auto">
          <a:xfrm>
            <a:off x="539552" y="332656"/>
            <a:ext cx="7992888" cy="5832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descr="C:\Users\casper\Desktop\27153016_10155667584538113_105316994_n.jpg"/>
          <p:cNvPicPr>
            <a:picLocks noChangeAspect="1" noChangeArrowheads="1"/>
          </p:cNvPicPr>
          <p:nvPr/>
        </p:nvPicPr>
        <p:blipFill>
          <a:blip r:embed="rId2" cstate="print"/>
          <a:srcRect/>
          <a:stretch>
            <a:fillRect/>
          </a:stretch>
        </p:blipFill>
        <p:spPr bwMode="auto">
          <a:xfrm>
            <a:off x="611560" y="332656"/>
            <a:ext cx="7920880" cy="58326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338" name="Picture 2" descr="C:\Users\casper\Desktop\27292369_10155667585913113_516729900_n.jpg"/>
          <p:cNvPicPr>
            <a:picLocks noChangeAspect="1" noChangeArrowheads="1"/>
          </p:cNvPicPr>
          <p:nvPr/>
        </p:nvPicPr>
        <p:blipFill>
          <a:blip r:embed="rId2" cstate="print"/>
          <a:srcRect/>
          <a:stretch>
            <a:fillRect/>
          </a:stretch>
        </p:blipFill>
        <p:spPr bwMode="auto">
          <a:xfrm>
            <a:off x="395536" y="332656"/>
            <a:ext cx="8208912" cy="5832648"/>
          </a:xfrm>
          <a:prstGeom prst="rect">
            <a:avLst/>
          </a:prstGeom>
          <a:noFill/>
        </p:spPr>
      </p:pic>
      <p:pic>
        <p:nvPicPr>
          <p:cNvPr id="7170" name="Picture 2" descr="C:\Users\casper\Desktop\foto\28512587_10155755981318113_780966756_n.jpg"/>
          <p:cNvPicPr>
            <a:picLocks noChangeAspect="1" noChangeArrowheads="1"/>
          </p:cNvPicPr>
          <p:nvPr/>
        </p:nvPicPr>
        <p:blipFill>
          <a:blip r:embed="rId3" cstate="print"/>
          <a:srcRect/>
          <a:stretch>
            <a:fillRect/>
          </a:stretch>
        </p:blipFill>
        <p:spPr bwMode="auto">
          <a:xfrm>
            <a:off x="251520" y="188640"/>
            <a:ext cx="8640960" cy="61206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2" name="Picture 2" descr="C:\Users\casper\Desktop\27399678_10155667585638113_1287122290_n.jpg"/>
          <p:cNvPicPr>
            <a:picLocks noChangeAspect="1" noChangeArrowheads="1"/>
          </p:cNvPicPr>
          <p:nvPr/>
        </p:nvPicPr>
        <p:blipFill>
          <a:blip r:embed="rId2" cstate="print"/>
          <a:srcRect/>
          <a:stretch>
            <a:fillRect/>
          </a:stretch>
        </p:blipFill>
        <p:spPr bwMode="auto">
          <a:xfrm>
            <a:off x="539552" y="404664"/>
            <a:ext cx="7992888" cy="5688632"/>
          </a:xfrm>
          <a:prstGeom prst="rect">
            <a:avLst/>
          </a:prstGeom>
          <a:noFill/>
        </p:spPr>
      </p:pic>
      <p:pic>
        <p:nvPicPr>
          <p:cNvPr id="8194" name="Picture 2" descr="C:\Users\casper\Desktop\foto\28510995_10155755981303113_1684786862_n.jpg"/>
          <p:cNvPicPr>
            <a:picLocks noChangeAspect="1" noChangeArrowheads="1"/>
          </p:cNvPicPr>
          <p:nvPr/>
        </p:nvPicPr>
        <p:blipFill>
          <a:blip r:embed="rId3" cstate="print"/>
          <a:srcRect/>
          <a:stretch>
            <a:fillRect/>
          </a:stretch>
        </p:blipFill>
        <p:spPr bwMode="auto">
          <a:xfrm>
            <a:off x="395536" y="404664"/>
            <a:ext cx="8424936" cy="61926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descr="C:\Users\casper\Desktop\28511266_10155756025963113_274371779_n.jpg"/>
          <p:cNvPicPr>
            <a:picLocks noChangeAspect="1" noChangeArrowheads="1"/>
          </p:cNvPicPr>
          <p:nvPr/>
        </p:nvPicPr>
        <p:blipFill>
          <a:blip r:embed="rId2" cstate="print"/>
          <a:srcRect/>
          <a:stretch>
            <a:fillRect/>
          </a:stretch>
        </p:blipFill>
        <p:spPr bwMode="auto">
          <a:xfrm>
            <a:off x="611560" y="404664"/>
            <a:ext cx="7920880" cy="53285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descr="C:\Users\casper\Desktop\28510855_10155756025998113_514523252_n.jpg"/>
          <p:cNvPicPr>
            <a:picLocks noChangeAspect="1" noChangeArrowheads="1"/>
          </p:cNvPicPr>
          <p:nvPr/>
        </p:nvPicPr>
        <p:blipFill>
          <a:blip r:embed="rId2" cstate="print"/>
          <a:srcRect/>
          <a:stretch>
            <a:fillRect/>
          </a:stretch>
        </p:blipFill>
        <p:spPr bwMode="auto">
          <a:xfrm>
            <a:off x="683568" y="332656"/>
            <a:ext cx="7848872" cy="58326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Yüksekokulumuzun Tarihçesi</a:t>
            </a:r>
            <a:endParaRPr lang="tr-TR" b="1" dirty="0"/>
          </a:p>
        </p:txBody>
      </p:sp>
      <p:sp>
        <p:nvSpPr>
          <p:cNvPr id="3" name="2 İçerik Yer Tutucusu"/>
          <p:cNvSpPr>
            <a:spLocks noGrp="1"/>
          </p:cNvSpPr>
          <p:nvPr>
            <p:ph idx="1"/>
          </p:nvPr>
        </p:nvSpPr>
        <p:spPr>
          <a:xfrm>
            <a:off x="457200" y="1340768"/>
            <a:ext cx="8229600" cy="5184576"/>
          </a:xfrm>
          <a:noFill/>
        </p:spPr>
        <p:txBody>
          <a:bodyPr>
            <a:normAutofit/>
          </a:bodyPr>
          <a:lstStyle/>
          <a:p>
            <a:pPr algn="just">
              <a:buNone/>
            </a:pPr>
            <a:r>
              <a:rPr lang="tr-TR" dirty="0" smtClean="0"/>
              <a:t>      	Meslek Yüksekokulumuzun açılması doğrultusunda Yükseköğretim Kurulu Başkanlığına öneride bulunulmuş ve Yükseköğretim Kurulu Başkanlığının 17.05.2007 'de 26536 sayılı karar ile kurulmuştur.</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descr="C:\Users\casper\Desktop\28535575_10155756042613113_1440415363_n.jpg"/>
          <p:cNvPicPr>
            <a:picLocks noChangeAspect="1" noChangeArrowheads="1"/>
          </p:cNvPicPr>
          <p:nvPr/>
        </p:nvPicPr>
        <p:blipFill>
          <a:blip r:embed="rId2" cstate="print"/>
          <a:srcRect/>
          <a:stretch>
            <a:fillRect/>
          </a:stretch>
        </p:blipFill>
        <p:spPr bwMode="auto">
          <a:xfrm>
            <a:off x="395536" y="404664"/>
            <a:ext cx="8136904" cy="61926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descr="C:\Users\casper\Desktop\28511111_10155756042618113_1845390777_n.jpg"/>
          <p:cNvPicPr>
            <a:picLocks noGrp="1" noChangeAspect="1" noChangeArrowheads="1"/>
          </p:cNvPicPr>
          <p:nvPr>
            <p:ph idx="1"/>
          </p:nvPr>
        </p:nvPicPr>
        <p:blipFill>
          <a:blip r:embed="rId2" cstate="print"/>
          <a:srcRect/>
          <a:stretch>
            <a:fillRect/>
          </a:stretch>
        </p:blipFill>
        <p:spPr bwMode="auto">
          <a:xfrm>
            <a:off x="611560" y="404664"/>
            <a:ext cx="7920880" cy="58326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3314" name="Picture 2" descr="C:\Users\casper\Desktop\28534965_10155756048653113_1340212326_n.jpg"/>
          <p:cNvPicPr>
            <a:picLocks noGrp="1" noChangeAspect="1" noChangeArrowheads="1"/>
          </p:cNvPicPr>
          <p:nvPr>
            <p:ph idx="1"/>
          </p:nvPr>
        </p:nvPicPr>
        <p:blipFill>
          <a:blip r:embed="rId2" cstate="print"/>
          <a:srcRect/>
          <a:stretch>
            <a:fillRect/>
          </a:stretch>
        </p:blipFill>
        <p:spPr bwMode="auto">
          <a:xfrm>
            <a:off x="467544" y="332656"/>
            <a:ext cx="8064896" cy="56166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Users\casper\Desktop\27157327_10155667585308113_1147251051_n.jpg"/>
          <p:cNvPicPr>
            <a:picLocks noGrp="1" noChangeAspect="1" noChangeArrowheads="1"/>
          </p:cNvPicPr>
          <p:nvPr>
            <p:ph idx="1"/>
          </p:nvPr>
        </p:nvPicPr>
        <p:blipFill>
          <a:blip r:embed="rId2" cstate="print"/>
          <a:srcRect/>
          <a:stretch>
            <a:fillRect/>
          </a:stretch>
        </p:blipFill>
        <p:spPr bwMode="auto">
          <a:xfrm>
            <a:off x="539552" y="332656"/>
            <a:ext cx="8208912" cy="56886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8434" name="Picture 2" descr="C:\Users\casper\Desktop\27153123_10155667585188113_1974980779_n.jpg"/>
          <p:cNvPicPr>
            <a:picLocks noChangeAspect="1" noChangeArrowheads="1"/>
          </p:cNvPicPr>
          <p:nvPr/>
        </p:nvPicPr>
        <p:blipFill>
          <a:blip r:embed="rId2" cstate="print"/>
          <a:srcRect/>
          <a:stretch>
            <a:fillRect/>
          </a:stretch>
        </p:blipFill>
        <p:spPr bwMode="auto">
          <a:xfrm>
            <a:off x="467544" y="332656"/>
            <a:ext cx="8208912" cy="583264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9458" name="Picture 2" descr="C:\Users\casper\Desktop\27153266_10155667585053113_1362728374_n.jpg"/>
          <p:cNvPicPr>
            <a:picLocks noChangeAspect="1" noChangeArrowheads="1"/>
          </p:cNvPicPr>
          <p:nvPr/>
        </p:nvPicPr>
        <p:blipFill>
          <a:blip r:embed="rId2" cstate="print"/>
          <a:srcRect/>
          <a:stretch>
            <a:fillRect/>
          </a:stretch>
        </p:blipFill>
        <p:spPr bwMode="auto">
          <a:xfrm>
            <a:off x="539552" y="260648"/>
            <a:ext cx="7992888" cy="59046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SEKTÖRDEKİ PAYDAŞLARIMIZLA 2017 YILINDA YAPILAN ÇALIŞMALAR</a:t>
            </a:r>
            <a:endParaRPr lang="tr-TR" b="1" dirty="0"/>
          </a:p>
        </p:txBody>
      </p:sp>
      <p:sp>
        <p:nvSpPr>
          <p:cNvPr id="3" name="2 İçerik Yer Tutucusu"/>
          <p:cNvSpPr>
            <a:spLocks noGrp="1"/>
          </p:cNvSpPr>
          <p:nvPr>
            <p:ph idx="1"/>
          </p:nvPr>
        </p:nvSpPr>
        <p:spPr/>
        <p:txBody>
          <a:bodyPr/>
          <a:lstStyle/>
          <a:p>
            <a:r>
              <a:rPr lang="tr-TR" dirty="0" smtClean="0"/>
              <a:t>Siirt Belediyesi İtfaiye Müdürlüğüyle yapılan yangın söndürme ve kurtarma tatbikatı </a:t>
            </a:r>
          </a:p>
          <a:p>
            <a:r>
              <a:rPr lang="tr-TR" dirty="0" smtClean="0"/>
              <a:t>Siirt Belediyesi İtfaiye Müdürlüğüyle yapılan Temel Afet Bilinci eğitimi</a:t>
            </a:r>
          </a:p>
          <a:p>
            <a:r>
              <a:rPr lang="tr-TR" dirty="0" smtClean="0"/>
              <a:t>Par-Der Siirt Şubesiyle yapılan öğrenci- 112 İstasyon oryantasyon programı</a:t>
            </a:r>
          </a:p>
          <a:p>
            <a:r>
              <a:rPr lang="tr-TR" dirty="0" smtClean="0"/>
              <a:t>Öğrencilerimizle Sağlıklı Yaşam Kulübünün kurulması</a:t>
            </a:r>
          </a:p>
          <a:p>
            <a:r>
              <a:rPr lang="tr-TR" dirty="0" smtClean="0"/>
              <a:t>Batman Üniversite’sinde düzenlenen </a:t>
            </a:r>
            <a:r>
              <a:rPr lang="tr-TR" dirty="0" err="1" smtClean="0"/>
              <a:t>Resüsitasyon</a:t>
            </a:r>
            <a:r>
              <a:rPr lang="tr-TR" dirty="0" smtClean="0"/>
              <a:t> Sempozyumuna 40 öğrencimizle birlikte katılım sağlandı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SEKTÖRDEKİ PAYDAŞLARIMIZLA 2018 YILINDA YAPILACAK ÇALIŞMALAR</a:t>
            </a:r>
            <a:endParaRPr lang="tr-TR" dirty="0"/>
          </a:p>
        </p:txBody>
      </p:sp>
      <p:sp>
        <p:nvSpPr>
          <p:cNvPr id="3" name="2 İçerik Yer Tutucusu"/>
          <p:cNvSpPr>
            <a:spLocks noGrp="1"/>
          </p:cNvSpPr>
          <p:nvPr>
            <p:ph idx="1"/>
          </p:nvPr>
        </p:nvSpPr>
        <p:spPr/>
        <p:txBody>
          <a:bodyPr/>
          <a:lstStyle/>
          <a:p>
            <a:r>
              <a:rPr lang="tr-TR" dirty="0" smtClean="0"/>
              <a:t>Öğrenci Kulübümüz ve İl Sağlık Müdürlüğüyle ortaklaşa yapılacak Hepatit Aşı Kampanyası</a:t>
            </a:r>
          </a:p>
          <a:p>
            <a:r>
              <a:rPr lang="tr-TR" dirty="0" err="1" smtClean="0"/>
              <a:t>Paramedik</a:t>
            </a:r>
            <a:r>
              <a:rPr lang="tr-TR" dirty="0" smtClean="0"/>
              <a:t> Haftasında Öğrenci Kulübümüz ve İl Sağlık Müdürlüğüyle ortaklaşa yapılacak Tanıtım ve </a:t>
            </a:r>
            <a:r>
              <a:rPr lang="tr-TR" dirty="0" err="1" smtClean="0"/>
              <a:t>Farkındalık</a:t>
            </a:r>
            <a:r>
              <a:rPr lang="tr-TR" dirty="0" smtClean="0"/>
              <a:t> Programı</a:t>
            </a:r>
          </a:p>
          <a:p>
            <a:r>
              <a:rPr lang="tr-TR" dirty="0" smtClean="0"/>
              <a:t>14 Mart Tıp Bayramı etkinlikleri</a:t>
            </a:r>
          </a:p>
          <a:p>
            <a:r>
              <a:rPr lang="tr-TR" dirty="0" smtClean="0"/>
              <a:t>İl Sağlık Müdürlüğüyle ortaklaşa yapılacak Hastane Öncesi Acil Doğum Müdahale Eğitimi</a:t>
            </a:r>
          </a:p>
          <a:p>
            <a:r>
              <a:rPr lang="tr-TR" dirty="0" smtClean="0"/>
              <a:t>AFAD ve UMKE ile ortaklaşa yapılacak Acil Durum Müdahale Eğitimi</a:t>
            </a:r>
          </a:p>
          <a:p>
            <a:r>
              <a:rPr lang="tr-TR" dirty="0" smtClean="0"/>
              <a:t>AFAD ile yapılacak Temel Afet Bilinci Eğitimi</a:t>
            </a:r>
          </a:p>
          <a:p>
            <a:r>
              <a:rPr lang="tr-TR" dirty="0" smtClean="0"/>
              <a:t>İl Sağlık Müdürlüğüyle ortaklaşa yapılacak Sağlık Sektöründe İş Sağlığı ve Güvenliği Eğitimi</a:t>
            </a:r>
          </a:p>
          <a:p>
            <a:r>
              <a:rPr lang="tr-TR" dirty="0" smtClean="0"/>
              <a:t>UMKE Tatbikat Kampına öğrencilerimizle birlikte katılım</a:t>
            </a:r>
          </a:p>
          <a:p>
            <a:pPr>
              <a:buNone/>
            </a:pPr>
            <a:endParaRPr lang="tr-TR" dirty="0" smtClean="0"/>
          </a:p>
          <a:p>
            <a:endParaRPr lang="tr-TR" dirty="0" smtClean="0"/>
          </a:p>
          <a:p>
            <a:endParaRPr lang="tr-TR" dirty="0" smtClean="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112 BAŞHEKİMLİK VE UMKE İLE YAPILAN AMBULANS SERVİS EĞİTİMİ</a:t>
            </a:r>
            <a:endParaRPr lang="tr-TR" b="1" dirty="0"/>
          </a:p>
        </p:txBody>
      </p:sp>
      <p:pic>
        <p:nvPicPr>
          <p:cNvPr id="1026" name="Picture 2" descr="C:\Users\casper\Desktop\28536697_10155755981593113_194227566_n.jpg"/>
          <p:cNvPicPr>
            <a:picLocks noGrp="1" noChangeAspect="1" noChangeArrowheads="1"/>
          </p:cNvPicPr>
          <p:nvPr>
            <p:ph idx="1"/>
          </p:nvPr>
        </p:nvPicPr>
        <p:blipFill>
          <a:blip r:embed="rId2" cstate="print"/>
          <a:srcRect/>
          <a:stretch>
            <a:fillRect/>
          </a:stretch>
        </p:blipFill>
        <p:spPr bwMode="auto">
          <a:xfrm>
            <a:off x="1115616" y="1825625"/>
            <a:ext cx="7128792" cy="43513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casper\Desktop\foto\28504252_10155755981468113_1240115518_o.jpg"/>
          <p:cNvPicPr>
            <a:picLocks noGrp="1" noChangeAspect="1" noChangeArrowheads="1"/>
          </p:cNvPicPr>
          <p:nvPr>
            <p:ph idx="1"/>
          </p:nvPr>
        </p:nvPicPr>
        <p:blipFill>
          <a:blip r:embed="rId2" cstate="print"/>
          <a:srcRect/>
          <a:stretch>
            <a:fillRect/>
          </a:stretch>
        </p:blipFill>
        <p:spPr bwMode="auto">
          <a:xfrm>
            <a:off x="704144" y="332656"/>
            <a:ext cx="7972312" cy="58443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chor="ctr">
            <a:normAutofit/>
          </a:bodyPr>
          <a:lstStyle/>
          <a:p>
            <a:pPr algn="ctr"/>
            <a:r>
              <a:rPr lang="tr-TR" b="1" dirty="0" smtClean="0"/>
              <a:t>MİSYON VE VİZYON</a:t>
            </a:r>
            <a:r>
              <a:rPr lang="tr-TR" dirty="0" smtClean="0"/>
              <a:t/>
            </a:r>
            <a:br>
              <a:rPr lang="tr-TR" dirty="0" smtClean="0"/>
            </a:br>
            <a:endParaRPr lang="tr-TR" dirty="0"/>
          </a:p>
        </p:txBody>
      </p:sp>
      <p:sp>
        <p:nvSpPr>
          <p:cNvPr id="3" name="2 İçerik Yer Tutucusu"/>
          <p:cNvSpPr>
            <a:spLocks noGrp="1"/>
          </p:cNvSpPr>
          <p:nvPr>
            <p:ph idx="1"/>
          </p:nvPr>
        </p:nvSpPr>
        <p:spPr>
          <a:xfrm>
            <a:off x="457200" y="1196752"/>
            <a:ext cx="8229600" cy="4929411"/>
          </a:xfrm>
        </p:spPr>
        <p:txBody>
          <a:bodyPr>
            <a:normAutofit/>
          </a:bodyPr>
          <a:lstStyle/>
          <a:p>
            <a:pPr>
              <a:buNone/>
            </a:pPr>
            <a:r>
              <a:rPr lang="tr-TR" b="1" i="1" dirty="0" smtClean="0"/>
              <a:t> </a:t>
            </a:r>
            <a:endParaRPr lang="tr-TR" dirty="0" smtClean="0"/>
          </a:p>
          <a:p>
            <a:pPr>
              <a:buNone/>
            </a:pPr>
            <a:r>
              <a:rPr lang="tr-TR" b="1" i="1" dirty="0" smtClean="0"/>
              <a:t>       Misyon</a:t>
            </a:r>
            <a:endParaRPr lang="tr-TR" dirty="0" smtClean="0"/>
          </a:p>
          <a:p>
            <a:pPr lvl="0"/>
            <a:r>
              <a:rPr lang="tr-TR" dirty="0" smtClean="0"/>
              <a:t>Üniversitemizin misyonuna paralel olarak “Evrensel değerler ışığında bilgi, birikim ve becerileri ile ülkemizin sağlık alanındaki gelişimine katkı sunacak, tıp dünyasındaki hızlı değişim ve gelişime uyum sağlayabilecek,  merkezine insanı alan, insan ilişkilerinde kuvvetli, etik değerlere bağlı, paylaşımcı, araştırmacı  ve mesleğinde yetkin sağlık çalışanları yetiştirmek. </a:t>
            </a:r>
          </a:p>
          <a:p>
            <a:pPr>
              <a:buNone/>
            </a:pPr>
            <a:r>
              <a:rPr lang="tr-TR" b="1" i="1" dirty="0" smtClean="0"/>
              <a:t>	  Vizyon</a:t>
            </a:r>
            <a:endParaRPr lang="tr-TR" dirty="0" smtClean="0"/>
          </a:p>
          <a:p>
            <a:r>
              <a:rPr lang="tr-TR" dirty="0" smtClean="0"/>
              <a:t>Araştırma, eğitim ve hizmet alanlarındaki üretimi ile evrensel değerler ışığında ülkenin geleceği için yetiştirdiği üstün ahlaki ve mesleki niteliklere sahip bireyleri sektöre ve topluma sunan alanında model eğitim kurumlarından bir tanesi olmak.</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836712"/>
            <a:ext cx="7886700" cy="853977"/>
          </a:xfrm>
        </p:spPr>
        <p:txBody>
          <a:bodyPr/>
          <a:lstStyle/>
          <a:p>
            <a:endParaRPr lang="tr-TR" dirty="0"/>
          </a:p>
        </p:txBody>
      </p:sp>
      <p:pic>
        <p:nvPicPr>
          <p:cNvPr id="3074" name="Picture 2" descr="C:\Users\casper\Desktop\foto\28534747_10155755981488113_1351533713_n.jpg"/>
          <p:cNvPicPr>
            <a:picLocks noGrp="1" noChangeAspect="1" noChangeArrowheads="1"/>
          </p:cNvPicPr>
          <p:nvPr>
            <p:ph idx="1"/>
          </p:nvPr>
        </p:nvPicPr>
        <p:blipFill>
          <a:blip r:embed="rId2" cstate="print"/>
          <a:srcRect/>
          <a:stretch>
            <a:fillRect/>
          </a:stretch>
        </p:blipFill>
        <p:spPr bwMode="auto">
          <a:xfrm>
            <a:off x="539552" y="476672"/>
            <a:ext cx="8064896" cy="570029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C:\Users\casper\Desktop\foto\28511801_10155755981368113_1141228980_n.jpg"/>
          <p:cNvPicPr>
            <a:picLocks noChangeAspect="1" noChangeArrowheads="1"/>
          </p:cNvPicPr>
          <p:nvPr/>
        </p:nvPicPr>
        <p:blipFill>
          <a:blip r:embed="rId2" cstate="print"/>
          <a:srcRect/>
          <a:stretch>
            <a:fillRect/>
          </a:stretch>
        </p:blipFill>
        <p:spPr bwMode="auto">
          <a:xfrm>
            <a:off x="467544" y="404664"/>
            <a:ext cx="8352928" cy="597666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C:\Users\casper\Desktop\foto\28548440_10155755983038113_251640655_o.jpg"/>
          <p:cNvPicPr>
            <a:picLocks noChangeAspect="1" noChangeArrowheads="1"/>
          </p:cNvPicPr>
          <p:nvPr/>
        </p:nvPicPr>
        <p:blipFill>
          <a:blip r:embed="rId2" cstate="print"/>
          <a:srcRect/>
          <a:stretch>
            <a:fillRect/>
          </a:stretch>
        </p:blipFill>
        <p:spPr bwMode="auto">
          <a:xfrm>
            <a:off x="323528" y="382905"/>
            <a:ext cx="8496944" cy="609219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6146" name="Picture 2" descr="C:\Users\casper\Desktop\foto\28512338_10155755983208113_610423899_n.jpg"/>
          <p:cNvPicPr>
            <a:picLocks noChangeAspect="1" noChangeArrowheads="1"/>
          </p:cNvPicPr>
          <p:nvPr/>
        </p:nvPicPr>
        <p:blipFill>
          <a:blip r:embed="rId2" cstate="print"/>
          <a:srcRect/>
          <a:stretch>
            <a:fillRect/>
          </a:stretch>
        </p:blipFill>
        <p:spPr bwMode="auto">
          <a:xfrm>
            <a:off x="683568" y="692696"/>
            <a:ext cx="7776864" cy="51845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Öğrenci Bilgileri</a:t>
            </a:r>
            <a:endParaRPr lang="tr-TR" dirty="0"/>
          </a:p>
        </p:txBody>
      </p:sp>
      <p:sp>
        <p:nvSpPr>
          <p:cNvPr id="3" name="2 İçerik Yer Tutucusu"/>
          <p:cNvSpPr>
            <a:spLocks noGrp="1"/>
          </p:cNvSpPr>
          <p:nvPr>
            <p:ph idx="1"/>
          </p:nvPr>
        </p:nvSpPr>
        <p:spPr/>
        <p:txBody>
          <a:bodyPr>
            <a:normAutofit/>
          </a:bodyPr>
          <a:lstStyle/>
          <a:p>
            <a:r>
              <a:rPr lang="tr-TR" b="1" dirty="0" smtClean="0"/>
              <a:t>Tıbbi Dokümantasyon ve Sekreterlik</a:t>
            </a:r>
          </a:p>
          <a:p>
            <a:pPr>
              <a:buNone/>
            </a:pPr>
            <a:r>
              <a:rPr lang="tr-TR" dirty="0" smtClean="0"/>
              <a:t>	 Normal Öğretim: </a:t>
            </a:r>
            <a:r>
              <a:rPr lang="tr-TR" b="1" dirty="0" smtClean="0"/>
              <a:t>149 </a:t>
            </a:r>
            <a:r>
              <a:rPr lang="tr-TR" dirty="0" smtClean="0"/>
              <a:t>İkinci Öğretim: </a:t>
            </a:r>
            <a:r>
              <a:rPr lang="tr-TR" b="1" dirty="0" smtClean="0"/>
              <a:t>96</a:t>
            </a:r>
            <a:endParaRPr lang="tr-TR" dirty="0" smtClean="0"/>
          </a:p>
          <a:p>
            <a:r>
              <a:rPr lang="tr-TR" b="1" dirty="0" smtClean="0"/>
              <a:t>İlk ve Acil Yardım</a:t>
            </a:r>
          </a:p>
          <a:p>
            <a:pPr>
              <a:buNone/>
            </a:pPr>
            <a:r>
              <a:rPr lang="tr-TR" dirty="0" smtClean="0"/>
              <a:t>	 Normal Öğretim: </a:t>
            </a:r>
            <a:r>
              <a:rPr lang="tr-TR" b="1" dirty="0" smtClean="0"/>
              <a:t>204 </a:t>
            </a:r>
            <a:r>
              <a:rPr lang="tr-TR" dirty="0" smtClean="0"/>
              <a:t>İkinci Öğretim: </a:t>
            </a:r>
            <a:r>
              <a:rPr lang="tr-TR" b="1" dirty="0" smtClean="0"/>
              <a:t>151</a:t>
            </a:r>
          </a:p>
          <a:p>
            <a:r>
              <a:rPr lang="tr-TR" b="1" dirty="0" smtClean="0"/>
              <a:t>Tıbbi Laboratuar Teknikleri</a:t>
            </a:r>
          </a:p>
          <a:p>
            <a:pPr>
              <a:buNone/>
            </a:pPr>
            <a:r>
              <a:rPr lang="tr-TR" dirty="0" smtClean="0"/>
              <a:t>	 Normal Öğretim: </a:t>
            </a:r>
            <a:r>
              <a:rPr lang="tr-TR" b="1" dirty="0" smtClean="0"/>
              <a:t>144 </a:t>
            </a:r>
            <a:r>
              <a:rPr lang="tr-TR" dirty="0" smtClean="0"/>
              <a:t>İkinci Öğretim: 106</a:t>
            </a:r>
          </a:p>
          <a:p>
            <a:r>
              <a:rPr lang="tr-TR" b="1" dirty="0" smtClean="0"/>
              <a:t>Tıbbi Görüntüleme Teknikleri</a:t>
            </a:r>
          </a:p>
          <a:p>
            <a:pPr>
              <a:buNone/>
            </a:pPr>
            <a:r>
              <a:rPr lang="tr-TR" dirty="0" smtClean="0"/>
              <a:t>	 Normal Öğretim: 120</a:t>
            </a:r>
            <a:r>
              <a:rPr lang="tr-TR" b="1" dirty="0" smtClean="0"/>
              <a:t> </a:t>
            </a:r>
            <a:r>
              <a:rPr lang="tr-TR" dirty="0" smtClean="0"/>
              <a:t>İkinci Öğretim: 102</a:t>
            </a:r>
            <a:endParaRPr lang="tr-TR" b="1" dirty="0" smtClean="0"/>
          </a:p>
          <a:p>
            <a:pPr>
              <a:buNone/>
            </a:pPr>
            <a:r>
              <a:rPr lang="tr-TR" b="1" dirty="0" smtClean="0"/>
              <a:t>Olmak üzere toplam 1072 öğrencimiz mevcuttur.</a:t>
            </a: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Yabancı Uyruklu Öğrenci Bilgileri</a:t>
            </a:r>
            <a:endParaRPr lang="tr-TR" dirty="0"/>
          </a:p>
        </p:txBody>
      </p:sp>
      <p:sp>
        <p:nvSpPr>
          <p:cNvPr id="3" name="2 İçerik Yer Tutucusu"/>
          <p:cNvSpPr>
            <a:spLocks noGrp="1"/>
          </p:cNvSpPr>
          <p:nvPr>
            <p:ph idx="1"/>
          </p:nvPr>
        </p:nvSpPr>
        <p:spPr/>
        <p:txBody>
          <a:bodyPr/>
          <a:lstStyle/>
          <a:p>
            <a:r>
              <a:rPr lang="tr-TR" b="1" dirty="0" smtClean="0"/>
              <a:t>Tıbbi Dokümantasyon ve Sekreterlik</a:t>
            </a:r>
          </a:p>
          <a:p>
            <a:pPr>
              <a:buNone/>
            </a:pPr>
            <a:r>
              <a:rPr lang="tr-TR" dirty="0" smtClean="0"/>
              <a:t>	 Normal Öğretim: </a:t>
            </a:r>
            <a:r>
              <a:rPr lang="tr-TR" b="1" dirty="0" smtClean="0"/>
              <a:t>7 </a:t>
            </a:r>
            <a:r>
              <a:rPr lang="tr-TR" dirty="0" smtClean="0"/>
              <a:t>İkinci Öğretim: </a:t>
            </a:r>
            <a:r>
              <a:rPr lang="tr-TR" b="1" dirty="0" smtClean="0"/>
              <a:t>--</a:t>
            </a:r>
            <a:endParaRPr lang="tr-TR" dirty="0" smtClean="0"/>
          </a:p>
          <a:p>
            <a:r>
              <a:rPr lang="tr-TR" b="1" dirty="0" smtClean="0"/>
              <a:t>İlk ve Acil Yardım</a:t>
            </a:r>
          </a:p>
          <a:p>
            <a:pPr>
              <a:buNone/>
            </a:pPr>
            <a:r>
              <a:rPr lang="tr-TR" dirty="0" smtClean="0"/>
              <a:t>	 Normal Öğretim: </a:t>
            </a:r>
            <a:r>
              <a:rPr lang="tr-TR" b="1" dirty="0" smtClean="0"/>
              <a:t>35 </a:t>
            </a:r>
            <a:r>
              <a:rPr lang="tr-TR" dirty="0" smtClean="0"/>
              <a:t>İkinci Öğretim: 6</a:t>
            </a:r>
            <a:endParaRPr lang="tr-TR" b="1" dirty="0" smtClean="0"/>
          </a:p>
          <a:p>
            <a:r>
              <a:rPr lang="tr-TR" b="1" dirty="0" smtClean="0"/>
              <a:t>Tıbbi Laboratuar Teknikleri</a:t>
            </a:r>
          </a:p>
          <a:p>
            <a:pPr>
              <a:buNone/>
            </a:pPr>
            <a:r>
              <a:rPr lang="tr-TR" dirty="0" smtClean="0"/>
              <a:t>	 Normal Öğretim: 27</a:t>
            </a:r>
            <a:r>
              <a:rPr lang="tr-TR" b="1" dirty="0" smtClean="0"/>
              <a:t> </a:t>
            </a:r>
            <a:r>
              <a:rPr lang="tr-TR" dirty="0" smtClean="0"/>
              <a:t>İkinci Öğretim: 3</a:t>
            </a:r>
          </a:p>
          <a:p>
            <a:r>
              <a:rPr lang="tr-TR" b="1" dirty="0" smtClean="0"/>
              <a:t>Tıbbi Görüntüleme Teknikleri</a:t>
            </a:r>
          </a:p>
          <a:p>
            <a:pPr>
              <a:buNone/>
            </a:pPr>
            <a:r>
              <a:rPr lang="tr-TR" dirty="0" smtClean="0"/>
              <a:t>	 Normal Öğretim: 8</a:t>
            </a:r>
            <a:r>
              <a:rPr lang="tr-TR" b="1" dirty="0" smtClean="0"/>
              <a:t> </a:t>
            </a:r>
            <a:r>
              <a:rPr lang="tr-TR" dirty="0" smtClean="0"/>
              <a:t>İkinci Öğretim: </a:t>
            </a:r>
            <a:r>
              <a:rPr lang="tr-TR" b="1" dirty="0" smtClean="0"/>
              <a:t>3 </a:t>
            </a:r>
          </a:p>
          <a:p>
            <a:pPr>
              <a:buNone/>
            </a:pPr>
            <a:r>
              <a:rPr lang="tr-TR" b="1" dirty="0" smtClean="0"/>
              <a:t>Olmak üzere toplam 89 yabancı uyruklu öğrencimiz öğrencimiz mevcuttur.</a:t>
            </a:r>
            <a:endParaRPr lang="tr-TR" dirty="0" smtClean="0"/>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KAYNAKLARI</a:t>
            </a:r>
            <a:endParaRPr lang="tr-TR" dirty="0"/>
          </a:p>
        </p:txBody>
      </p:sp>
      <p:sp>
        <p:nvSpPr>
          <p:cNvPr id="3" name="2 İçerik Yer Tutucusu"/>
          <p:cNvSpPr>
            <a:spLocks noGrp="1"/>
          </p:cNvSpPr>
          <p:nvPr>
            <p:ph idx="1"/>
          </p:nvPr>
        </p:nvSpPr>
        <p:spPr>
          <a:xfrm>
            <a:off x="251520" y="1340768"/>
            <a:ext cx="8435280" cy="5040560"/>
          </a:xfrm>
        </p:spPr>
        <p:txBody>
          <a:bodyPr>
            <a:normAutofit fontScale="85000" lnSpcReduction="20000"/>
          </a:bodyPr>
          <a:lstStyle/>
          <a:p>
            <a:pPr>
              <a:buNone/>
            </a:pPr>
            <a:r>
              <a:rPr lang="tr-TR" b="1" dirty="0" smtClean="0"/>
              <a:t>Akademik Personel</a:t>
            </a:r>
          </a:p>
          <a:p>
            <a:pPr>
              <a:buNone/>
            </a:pPr>
            <a:r>
              <a:rPr lang="tr-TR" dirty="0" smtClean="0"/>
              <a:t>Meslek Yüksekokulumuz bünyesinde; </a:t>
            </a:r>
          </a:p>
          <a:p>
            <a:r>
              <a:rPr lang="tr-TR" b="1" dirty="0" smtClean="0"/>
              <a:t>Tıbbi Dokümantasyon ve Sekreterlik Programında</a:t>
            </a:r>
          </a:p>
          <a:p>
            <a:pPr>
              <a:buNone/>
            </a:pPr>
            <a:r>
              <a:rPr lang="tr-TR" dirty="0" smtClean="0"/>
              <a:t>2 Öğretim Görevlisi</a:t>
            </a:r>
          </a:p>
          <a:p>
            <a:r>
              <a:rPr lang="tr-TR" b="1" dirty="0" smtClean="0"/>
              <a:t>İlk ve Acil Yardım Programında </a:t>
            </a:r>
          </a:p>
          <a:p>
            <a:pPr>
              <a:buNone/>
            </a:pPr>
            <a:r>
              <a:rPr lang="tr-TR" dirty="0" smtClean="0"/>
              <a:t>2 Öğretim Görevlisi</a:t>
            </a:r>
          </a:p>
          <a:p>
            <a:r>
              <a:rPr lang="tr-TR" b="1" dirty="0" smtClean="0"/>
              <a:t>Tıbbi Laboratuar Teknikleri Programında</a:t>
            </a:r>
          </a:p>
          <a:p>
            <a:pPr>
              <a:buNone/>
            </a:pPr>
            <a:r>
              <a:rPr lang="tr-TR" dirty="0" smtClean="0"/>
              <a:t>1 Öğretim Görevlisi</a:t>
            </a:r>
          </a:p>
          <a:p>
            <a:r>
              <a:rPr lang="tr-TR" b="1" dirty="0" smtClean="0"/>
              <a:t>Tıbbi Görüntüleme Teknikleri Programında</a:t>
            </a:r>
          </a:p>
          <a:p>
            <a:pPr>
              <a:buNone/>
            </a:pPr>
            <a:r>
              <a:rPr lang="tr-TR" dirty="0" smtClean="0"/>
              <a:t>1 Yrd. Doç. Dr.</a:t>
            </a:r>
            <a:endParaRPr lang="tr-TR" b="1" dirty="0" smtClean="0"/>
          </a:p>
          <a:p>
            <a:pPr>
              <a:buNone/>
            </a:pPr>
            <a:r>
              <a:rPr lang="tr-TR" dirty="0" smtClean="0"/>
              <a:t>1 Öğretim Görevlisi</a:t>
            </a:r>
          </a:p>
          <a:p>
            <a:pPr>
              <a:buNone/>
            </a:pPr>
            <a:r>
              <a:rPr lang="tr-TR" b="1" dirty="0" smtClean="0"/>
              <a:t>Fizyoterapi Programında</a:t>
            </a:r>
          </a:p>
          <a:p>
            <a:pPr>
              <a:buNone/>
            </a:pPr>
            <a:r>
              <a:rPr lang="tr-TR" dirty="0" smtClean="0"/>
              <a:t>2 Öğretim Görevlisi</a:t>
            </a:r>
          </a:p>
          <a:p>
            <a:pPr>
              <a:buNone/>
            </a:pPr>
            <a:endParaRPr lang="tr-TR" dirty="0" smtClean="0"/>
          </a:p>
          <a:p>
            <a:pPr>
              <a:buNone/>
            </a:pPr>
            <a:r>
              <a:rPr lang="tr-TR" dirty="0" smtClean="0"/>
              <a:t> olmak üzere Toplam 8 Öğretim Görevlisi, 1 Yrd. Doç. Dr. ve Yüksekokul Müdürü </a:t>
            </a:r>
            <a:r>
              <a:rPr lang="tr-TR" dirty="0" err="1" smtClean="0"/>
              <a:t>Öğr</a:t>
            </a:r>
            <a:r>
              <a:rPr lang="tr-TR" dirty="0" smtClean="0"/>
              <a:t>. Gör. Mucir ALTUNCU görev yapmaktadır.</a:t>
            </a:r>
          </a:p>
          <a:p>
            <a:pPr>
              <a:buNone/>
            </a:pPr>
            <a:r>
              <a:rPr lang="tr-TR" sz="3600" b="1" i="1" dirty="0" smtClean="0"/>
              <a:t>	</a:t>
            </a:r>
            <a:endParaRPr lang="tr-TR" sz="3600" b="1" i="1" u="sng" dirty="0" smtClean="0"/>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sz="3600" b="1" dirty="0" smtClean="0"/>
              <a:t>AKADEMİK PERSONEL MEZUNİYET ALAN BİLGİLERİ</a:t>
            </a:r>
            <a:r>
              <a:rPr lang="tr-TR" sz="3600" dirty="0" smtClean="0"/>
              <a:t/>
            </a:r>
            <a:br>
              <a:rPr lang="tr-TR" sz="3600" dirty="0" smtClean="0"/>
            </a:br>
            <a:endParaRPr lang="tr-TR" dirty="0"/>
          </a:p>
        </p:txBody>
      </p:sp>
      <p:sp>
        <p:nvSpPr>
          <p:cNvPr id="3" name="2 İçerik Yer Tutucusu"/>
          <p:cNvSpPr>
            <a:spLocks noGrp="1"/>
          </p:cNvSpPr>
          <p:nvPr>
            <p:ph idx="1"/>
          </p:nvPr>
        </p:nvSpPr>
        <p:spPr>
          <a:xfrm>
            <a:off x="467544" y="908720"/>
            <a:ext cx="8229600" cy="5001419"/>
          </a:xfrm>
        </p:spPr>
        <p:txBody>
          <a:bodyPr>
            <a:normAutofit/>
          </a:bodyPr>
          <a:lstStyle/>
          <a:p>
            <a:endParaRPr lang="tr-TR" sz="1600" dirty="0"/>
          </a:p>
        </p:txBody>
      </p:sp>
      <p:graphicFrame>
        <p:nvGraphicFramePr>
          <p:cNvPr id="5" name="4 Tablo"/>
          <p:cNvGraphicFramePr>
            <a:graphicFrameLocks noGrp="1"/>
          </p:cNvGraphicFramePr>
          <p:nvPr>
            <p:extLst>
              <p:ext uri="{D42A27DB-BD31-4B8C-83A1-F6EECF244321}">
                <p14:modId xmlns="" xmlns:p14="http://schemas.microsoft.com/office/powerpoint/2010/main" val="1107163954"/>
              </p:ext>
            </p:extLst>
          </p:nvPr>
        </p:nvGraphicFramePr>
        <p:xfrm>
          <a:off x="251520" y="656384"/>
          <a:ext cx="8712970" cy="5580927"/>
        </p:xfrm>
        <a:graphic>
          <a:graphicData uri="http://schemas.openxmlformats.org/drawingml/2006/table">
            <a:tbl>
              <a:tblPr firstRow="1" bandRow="1">
                <a:tableStyleId>{5C22544A-7EE6-4342-B048-85BDC9FD1C3A}</a:tableStyleId>
              </a:tblPr>
              <a:tblGrid>
                <a:gridCol w="1512168"/>
                <a:gridCol w="1080120"/>
                <a:gridCol w="1224136"/>
                <a:gridCol w="1162416"/>
                <a:gridCol w="1244710"/>
                <a:gridCol w="1244710"/>
                <a:gridCol w="1244710"/>
              </a:tblGrid>
              <a:tr h="303916">
                <a:tc>
                  <a:txBody>
                    <a:bodyPr/>
                    <a:lstStyle/>
                    <a:p>
                      <a:pPr algn="ctr"/>
                      <a:endParaRPr lang="tr-TR" dirty="0"/>
                    </a:p>
                  </a:txBody>
                  <a:tcPr/>
                </a:tc>
                <a:tc gridSpan="3">
                  <a:txBody>
                    <a:bodyPr/>
                    <a:lstStyle/>
                    <a:p>
                      <a:pPr algn="ctr"/>
                      <a:r>
                        <a:rPr lang="tr-TR" dirty="0" smtClean="0"/>
                        <a:t>Mezuniyet Alanı</a:t>
                      </a:r>
                      <a:endParaRPr lang="tr-TR" dirty="0"/>
                    </a:p>
                  </a:txBody>
                  <a:tcPr/>
                </a:tc>
                <a:tc hMerge="1">
                  <a:txBody>
                    <a:bodyPr/>
                    <a:lstStyle/>
                    <a:p>
                      <a:pPr algn="ctr"/>
                      <a:endParaRPr lang="tr-TR" dirty="0"/>
                    </a:p>
                  </a:txBody>
                  <a:tcPr/>
                </a:tc>
                <a:tc hMerge="1">
                  <a:txBody>
                    <a:bodyPr/>
                    <a:lstStyle/>
                    <a:p>
                      <a:pPr algn="ctr"/>
                      <a:endParaRPr lang="tr-TR" dirty="0"/>
                    </a:p>
                  </a:txBody>
                  <a:tcPr/>
                </a:tc>
                <a:tc gridSpan="3">
                  <a:txBody>
                    <a:bodyPr/>
                    <a:lstStyle/>
                    <a:p>
                      <a:pPr algn="ctr"/>
                      <a:r>
                        <a:rPr lang="tr-TR" dirty="0" smtClean="0"/>
                        <a:t>Mezun Olduğu Üniversite</a:t>
                      </a:r>
                      <a:endParaRPr lang="tr-TR" dirty="0"/>
                    </a:p>
                  </a:txBody>
                  <a:tcPr/>
                </a:tc>
                <a:tc hMerge="1">
                  <a:txBody>
                    <a:bodyPr/>
                    <a:lstStyle/>
                    <a:p>
                      <a:pPr algn="ctr"/>
                      <a:endParaRPr lang="tr-TR" dirty="0"/>
                    </a:p>
                  </a:txBody>
                  <a:tcPr/>
                </a:tc>
                <a:tc hMerge="1">
                  <a:txBody>
                    <a:bodyPr/>
                    <a:lstStyle/>
                    <a:p>
                      <a:pPr algn="ctr"/>
                      <a:endParaRPr lang="tr-TR" dirty="0"/>
                    </a:p>
                  </a:txBody>
                  <a:tcPr/>
                </a:tc>
              </a:tr>
              <a:tr h="566728">
                <a:tc>
                  <a:txBody>
                    <a:bodyPr/>
                    <a:lstStyle/>
                    <a:p>
                      <a:pPr algn="ctr"/>
                      <a:r>
                        <a:rPr lang="tr-TR" sz="1100" b="1" dirty="0" smtClean="0"/>
                        <a:t>Unvan-Adı-  Soyadı</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r>
              <a:tr h="591468">
                <a:tc>
                  <a:txBody>
                    <a:bodyPr/>
                    <a:lstStyle/>
                    <a:p>
                      <a:pPr algn="ctr">
                        <a:lnSpc>
                          <a:spcPct val="115000"/>
                        </a:lnSpc>
                        <a:spcAft>
                          <a:spcPts val="0"/>
                        </a:spcAft>
                      </a:pPr>
                      <a:r>
                        <a:rPr lang="tr-TR" sz="1100" dirty="0" smtClean="0">
                          <a:latin typeface="+mn-lt"/>
                          <a:ea typeface="Times New Roman"/>
                          <a:cs typeface="Times New Roman"/>
                        </a:rPr>
                        <a:t>Müdür </a:t>
                      </a:r>
                    </a:p>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Mucir ALTUNCU</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Coğrafya</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Gazi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err="1" smtClean="0">
                          <a:latin typeface="+mn-lt"/>
                          <a:ea typeface="Times New Roman"/>
                          <a:cs typeface="Times New Roman"/>
                        </a:rPr>
                        <a:t>Müd</a:t>
                      </a:r>
                      <a:r>
                        <a:rPr lang="tr-TR" sz="1100" dirty="0" smtClean="0">
                          <a:latin typeface="+mn-lt"/>
                          <a:ea typeface="Times New Roman"/>
                          <a:cs typeface="Times New Roman"/>
                        </a:rPr>
                        <a:t>. Yrd. </a:t>
                      </a:r>
                    </a:p>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Salih ÇENGEL </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İşletme </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baseline="0" dirty="0" smtClean="0">
                          <a:latin typeface="+mn-lt"/>
                          <a:ea typeface="Calibri"/>
                          <a:cs typeface="Times New Roman"/>
                        </a:rPr>
                        <a:t>İşletme  (Devam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Erciyes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Yüzüncü Yıl</a:t>
                      </a:r>
                      <a:r>
                        <a:rPr lang="tr-TR" sz="1100" baseline="0" dirty="0" smtClean="0">
                          <a:latin typeface="+mn-lt"/>
                          <a:ea typeface="Times New Roman"/>
                          <a:cs typeface="Times New Roman"/>
                        </a:rPr>
                        <a:t> </a:t>
                      </a:r>
                      <a:r>
                        <a:rPr lang="tr-TR" sz="1100" dirty="0" smtClean="0">
                          <a:latin typeface="+mn-lt"/>
                          <a:ea typeface="Times New Roman"/>
                          <a:cs typeface="Times New Roman"/>
                        </a:rPr>
                        <a:t>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err="1" smtClean="0">
                          <a:latin typeface="+mn-lt"/>
                          <a:ea typeface="Calibri"/>
                          <a:cs typeface="Times New Roman"/>
                        </a:rPr>
                        <a:t>Müd</a:t>
                      </a:r>
                      <a:r>
                        <a:rPr lang="tr-TR" sz="1100" dirty="0" smtClean="0">
                          <a:latin typeface="+mn-lt"/>
                          <a:ea typeface="Calibri"/>
                          <a:cs typeface="Times New Roman"/>
                        </a:rPr>
                        <a:t>. Yrd. </a:t>
                      </a:r>
                    </a:p>
                    <a:p>
                      <a:pPr algn="ctr">
                        <a:lnSpc>
                          <a:spcPct val="115000"/>
                        </a:lnSpc>
                        <a:spcAft>
                          <a:spcPts val="0"/>
                        </a:spcAft>
                      </a:pPr>
                      <a:r>
                        <a:rPr lang="tr-TR" sz="1100" dirty="0" err="1" smtClean="0">
                          <a:latin typeface="+mn-lt"/>
                          <a:ea typeface="Calibri"/>
                          <a:cs typeface="Times New Roman"/>
                        </a:rPr>
                        <a:t>Öğr</a:t>
                      </a:r>
                      <a:r>
                        <a:rPr lang="tr-TR" sz="1100" dirty="0" smtClean="0">
                          <a:latin typeface="+mn-lt"/>
                          <a:ea typeface="Calibri"/>
                          <a:cs typeface="Times New Roman"/>
                        </a:rPr>
                        <a:t>. Gör. Asım ÖZBEK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Biyoloji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Biyoloji</a:t>
                      </a:r>
                    </a:p>
                    <a:p>
                      <a:pPr algn="ctr">
                        <a:lnSpc>
                          <a:spcPct val="115000"/>
                        </a:lnSpc>
                        <a:spcAft>
                          <a:spcPts val="0"/>
                        </a:spcAft>
                      </a:pPr>
                      <a:r>
                        <a:rPr lang="tr-TR" sz="1100" dirty="0" smtClean="0">
                          <a:latin typeface="+mn-lt"/>
                          <a:ea typeface="Calibri"/>
                          <a:cs typeface="Times New Roman"/>
                        </a:rPr>
                        <a:t>(Devam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Yüzüncü Yıl Üniversitesi</a:t>
                      </a: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endParaRPr lang="tr-TR" sz="1100" dirty="0" smtClean="0">
                        <a:latin typeface="+mn-lt"/>
                        <a:ea typeface="Calibri"/>
                        <a:cs typeface="Times New Roman"/>
                      </a:endParaRP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Yüzüncü Yıl Üniversitesi</a:t>
                      </a: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smtClean="0">
                          <a:latin typeface="+mn-lt"/>
                          <a:ea typeface="Calibri"/>
                          <a:cs typeface="Times New Roman"/>
                        </a:rPr>
                        <a:t>Yrd. Doç.</a:t>
                      </a:r>
                      <a:r>
                        <a:rPr lang="tr-TR" sz="1100" baseline="0" dirty="0" smtClean="0">
                          <a:latin typeface="+mn-lt"/>
                          <a:ea typeface="Calibri"/>
                          <a:cs typeface="Times New Roman"/>
                        </a:rPr>
                        <a:t> Dr. </a:t>
                      </a:r>
                    </a:p>
                    <a:p>
                      <a:pPr algn="ctr">
                        <a:lnSpc>
                          <a:spcPct val="115000"/>
                        </a:lnSpc>
                        <a:spcAft>
                          <a:spcPts val="0"/>
                        </a:spcAft>
                      </a:pPr>
                      <a:r>
                        <a:rPr lang="tr-TR" sz="1100" baseline="0" dirty="0" smtClean="0">
                          <a:latin typeface="+mn-lt"/>
                          <a:ea typeface="Calibri"/>
                          <a:cs typeface="Times New Roman"/>
                        </a:rPr>
                        <a:t>Arzu EKİNCİ</a:t>
                      </a: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Fizik</a:t>
                      </a:r>
                      <a:r>
                        <a:rPr lang="tr-TR" sz="1100" baseline="0" dirty="0" smtClean="0">
                          <a:latin typeface="+mn-lt"/>
                          <a:ea typeface="Calibri"/>
                          <a:cs typeface="Times New Roman"/>
                        </a:rPr>
                        <a:t> </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Fizik</a:t>
                      </a: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Dicle Üniversitesi</a:t>
                      </a:r>
                      <a:endParaRPr lang="tr-TR" sz="1100" dirty="0" smtClean="0">
                        <a:latin typeface="+mn-lt"/>
                        <a:ea typeface="Calibri"/>
                        <a:cs typeface="Times New Roman"/>
                      </a:endParaRPr>
                    </a:p>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Dicle Üniversitesi</a:t>
                      </a:r>
                      <a:endParaRPr lang="tr-TR" sz="1100" dirty="0" smtClean="0">
                        <a:latin typeface="+mn-lt"/>
                        <a:ea typeface="Calibri"/>
                        <a:cs typeface="Times New Roman"/>
                      </a:endParaRPr>
                    </a:p>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Dicle Üniversitesi</a:t>
                      </a:r>
                      <a:endParaRPr lang="tr-TR" sz="1100" dirty="0" smtClean="0">
                        <a:latin typeface="+mn-lt"/>
                        <a:ea typeface="Calibri"/>
                        <a:cs typeface="Times New Roman"/>
                      </a:endParaRPr>
                    </a:p>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Çimen SABAZ</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Hemşirelik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Biyokimya</a:t>
                      </a:r>
                      <a:r>
                        <a:rPr lang="tr-TR" sz="1100" baseline="0" dirty="0" smtClean="0">
                          <a:latin typeface="+mn-lt"/>
                          <a:ea typeface="Calibri"/>
                          <a:cs typeface="Times New Roman"/>
                        </a:rPr>
                        <a:t>  </a:t>
                      </a:r>
                    </a:p>
                    <a:p>
                      <a:pPr algn="ctr">
                        <a:lnSpc>
                          <a:spcPct val="115000"/>
                        </a:lnSpc>
                        <a:spcAft>
                          <a:spcPts val="0"/>
                        </a:spcAft>
                      </a:pPr>
                      <a:r>
                        <a:rPr lang="tr-TR" sz="1100" baseline="0" dirty="0" smtClean="0">
                          <a:latin typeface="+mn-lt"/>
                          <a:ea typeface="Calibri"/>
                          <a:cs typeface="Times New Roman"/>
                        </a:rPr>
                        <a:t>(Devam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Dicle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Harran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856221">
                <a:tc>
                  <a:txBody>
                    <a:bodyPr/>
                    <a:lstStyle/>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r>
                        <a:rPr lang="tr-TR" sz="1100" dirty="0" err="1" smtClean="0">
                          <a:latin typeface="+mn-lt"/>
                          <a:ea typeface="Times New Roman"/>
                          <a:cs typeface="Times New Roman"/>
                        </a:rPr>
                        <a:t>Halilallah</a:t>
                      </a:r>
                      <a:r>
                        <a:rPr lang="tr-TR" sz="1100" dirty="0" smtClean="0">
                          <a:latin typeface="+mn-lt"/>
                          <a:ea typeface="Times New Roman"/>
                          <a:cs typeface="Times New Roman"/>
                        </a:rPr>
                        <a:t> SEYİDOĞLU</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solidFill>
                            <a:srgbClr val="000000"/>
                          </a:solidFill>
                          <a:latin typeface="+mn-lt"/>
                          <a:ea typeface="Times New Roman"/>
                          <a:cs typeface="Times New Roman"/>
                        </a:rPr>
                        <a:t>İşletme</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Yönetim-Organizasyon (Devam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İşletme Yönetimi </a:t>
                      </a:r>
                    </a:p>
                    <a:p>
                      <a:pPr algn="ctr">
                        <a:lnSpc>
                          <a:spcPct val="115000"/>
                        </a:lnSpc>
                        <a:spcAft>
                          <a:spcPts val="0"/>
                        </a:spcAft>
                      </a:pPr>
                      <a:r>
                        <a:rPr lang="tr-TR" sz="1100" dirty="0" smtClean="0">
                          <a:latin typeface="+mn-lt"/>
                          <a:ea typeface="Calibri"/>
                          <a:cs typeface="Times New Roman"/>
                        </a:rPr>
                        <a:t>(Devam</a:t>
                      </a:r>
                      <a:r>
                        <a:rPr lang="tr-TR" sz="1100" baseline="0" dirty="0" smtClean="0">
                          <a:latin typeface="+mn-lt"/>
                          <a:ea typeface="Calibri"/>
                          <a:cs typeface="Times New Roman"/>
                        </a:rPr>
                        <a:t>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a:solidFill>
                            <a:srgbClr val="000000"/>
                          </a:solidFill>
                          <a:latin typeface="+mn-lt"/>
                          <a:ea typeface="Times New Roman"/>
                          <a:cs typeface="Times New Roman"/>
                        </a:rPr>
                        <a:t> </a:t>
                      </a:r>
                      <a:r>
                        <a:rPr lang="tr-TR" sz="1100" dirty="0" smtClean="0">
                          <a:solidFill>
                            <a:srgbClr val="000000"/>
                          </a:solidFill>
                          <a:latin typeface="+mn-lt"/>
                          <a:ea typeface="Times New Roman"/>
                          <a:cs typeface="Times New Roman"/>
                        </a:rPr>
                        <a:t>Kafkas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solidFill>
                            <a:srgbClr val="000000"/>
                          </a:solidFill>
                          <a:latin typeface="+mn-lt"/>
                          <a:ea typeface="Times New Roman"/>
                          <a:cs typeface="Times New Roman"/>
                        </a:rPr>
                        <a:t>Hacettepe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solidFill>
                            <a:srgbClr val="000000"/>
                          </a:solidFill>
                          <a:latin typeface="+mn-lt"/>
                          <a:ea typeface="Times New Roman"/>
                          <a:cs typeface="Times New Roman"/>
                        </a:rPr>
                        <a:t>Yeditepe Üniversitesi </a:t>
                      </a:r>
                      <a:endParaRPr lang="tr-TR" sz="1100" dirty="0">
                        <a:latin typeface="+mn-lt"/>
                        <a:ea typeface="Calibri"/>
                        <a:cs typeface="Times New Roman"/>
                      </a:endParaRPr>
                    </a:p>
                  </a:txBody>
                  <a:tcPr marL="44450" marR="44450" marT="0" marB="0" anchor="ctr"/>
                </a:tc>
              </a:tr>
              <a:tr h="706694">
                <a:tc>
                  <a:txBody>
                    <a:bodyPr/>
                    <a:lstStyle/>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Reyhan Fırat KILIÇVURAN</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Hemşirelik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Sağlık</a:t>
                      </a:r>
                      <a:r>
                        <a:rPr lang="tr-TR" sz="1100" baseline="0" dirty="0" smtClean="0">
                          <a:latin typeface="+mn-lt"/>
                          <a:ea typeface="Times New Roman"/>
                          <a:cs typeface="Times New Roman"/>
                        </a:rPr>
                        <a:t> Kurumları Yönetimi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Dicle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err="1" smtClean="0">
                          <a:latin typeface="+mn-lt"/>
                          <a:ea typeface="Times New Roman"/>
                          <a:cs typeface="Times New Roman"/>
                        </a:rPr>
                        <a:t>Toros</a:t>
                      </a:r>
                      <a:r>
                        <a:rPr lang="tr-TR" sz="1100" dirty="0" smtClean="0">
                          <a:latin typeface="+mn-lt"/>
                          <a:ea typeface="Times New Roman"/>
                          <a:cs typeface="Times New Roman"/>
                        </a:rPr>
                        <a:t>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graphicFrame>
        <p:nvGraphicFramePr>
          <p:cNvPr id="4" name="3 Tablo"/>
          <p:cNvGraphicFramePr>
            <a:graphicFrameLocks noGrp="1"/>
          </p:cNvGraphicFramePr>
          <p:nvPr>
            <p:extLst>
              <p:ext uri="{D42A27DB-BD31-4B8C-83A1-F6EECF244321}">
                <p14:modId xmlns="" xmlns:p14="http://schemas.microsoft.com/office/powerpoint/2010/main" val="1107163954"/>
              </p:ext>
            </p:extLst>
          </p:nvPr>
        </p:nvGraphicFramePr>
        <p:xfrm>
          <a:off x="683568" y="332656"/>
          <a:ext cx="7776865" cy="4971185"/>
        </p:xfrm>
        <a:graphic>
          <a:graphicData uri="http://schemas.openxmlformats.org/drawingml/2006/table">
            <a:tbl>
              <a:tblPr firstRow="1" bandRow="1">
                <a:tableStyleId>{5C22544A-7EE6-4342-B048-85BDC9FD1C3A}</a:tableStyleId>
              </a:tblPr>
              <a:tblGrid>
                <a:gridCol w="1349703"/>
                <a:gridCol w="964073"/>
                <a:gridCol w="1092617"/>
                <a:gridCol w="1037529"/>
                <a:gridCol w="1110981"/>
                <a:gridCol w="1110981"/>
                <a:gridCol w="1110981"/>
              </a:tblGrid>
              <a:tr h="346640">
                <a:tc>
                  <a:txBody>
                    <a:bodyPr/>
                    <a:lstStyle/>
                    <a:p>
                      <a:pPr algn="ctr"/>
                      <a:endParaRPr lang="tr-TR" dirty="0"/>
                    </a:p>
                  </a:txBody>
                  <a:tcPr/>
                </a:tc>
                <a:tc gridSpan="3">
                  <a:txBody>
                    <a:bodyPr/>
                    <a:lstStyle/>
                    <a:p>
                      <a:pPr algn="ctr"/>
                      <a:r>
                        <a:rPr lang="tr-TR" dirty="0" smtClean="0"/>
                        <a:t>Mezuniyet Alanı</a:t>
                      </a:r>
                      <a:endParaRPr lang="tr-TR" dirty="0"/>
                    </a:p>
                  </a:txBody>
                  <a:tcPr/>
                </a:tc>
                <a:tc hMerge="1">
                  <a:txBody>
                    <a:bodyPr/>
                    <a:lstStyle/>
                    <a:p>
                      <a:pPr algn="ctr"/>
                      <a:endParaRPr lang="tr-TR" dirty="0"/>
                    </a:p>
                  </a:txBody>
                  <a:tcPr/>
                </a:tc>
                <a:tc hMerge="1">
                  <a:txBody>
                    <a:bodyPr/>
                    <a:lstStyle/>
                    <a:p>
                      <a:pPr algn="ctr"/>
                      <a:endParaRPr lang="tr-TR" dirty="0"/>
                    </a:p>
                  </a:txBody>
                  <a:tcPr/>
                </a:tc>
                <a:tc gridSpan="3">
                  <a:txBody>
                    <a:bodyPr/>
                    <a:lstStyle/>
                    <a:p>
                      <a:pPr algn="ctr"/>
                      <a:r>
                        <a:rPr lang="tr-TR" dirty="0" smtClean="0"/>
                        <a:t>Mezun Olduğu Üniversite</a:t>
                      </a:r>
                      <a:endParaRPr lang="tr-TR" dirty="0"/>
                    </a:p>
                  </a:txBody>
                  <a:tcPr/>
                </a:tc>
                <a:tc hMerge="1">
                  <a:txBody>
                    <a:bodyPr/>
                    <a:lstStyle/>
                    <a:p>
                      <a:pPr algn="ctr"/>
                      <a:endParaRPr lang="tr-TR" dirty="0"/>
                    </a:p>
                  </a:txBody>
                  <a:tcPr/>
                </a:tc>
                <a:tc hMerge="1">
                  <a:txBody>
                    <a:bodyPr/>
                    <a:lstStyle/>
                    <a:p>
                      <a:pPr algn="ctr"/>
                      <a:endParaRPr lang="tr-TR" dirty="0"/>
                    </a:p>
                  </a:txBody>
                  <a:tcPr/>
                </a:tc>
              </a:tr>
              <a:tr h="427836">
                <a:tc>
                  <a:txBody>
                    <a:bodyPr/>
                    <a:lstStyle/>
                    <a:p>
                      <a:pPr algn="ctr"/>
                      <a:r>
                        <a:rPr lang="tr-TR" sz="1100" b="1" dirty="0" smtClean="0"/>
                        <a:t>Unvan-Adı-  Soyadı</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r>
              <a:tr h="674614">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Tuğba</a:t>
                      </a:r>
                      <a:r>
                        <a:rPr lang="tr-TR" sz="1100" baseline="0" dirty="0" smtClean="0">
                          <a:latin typeface="+mn-lt"/>
                          <a:ea typeface="Calibri"/>
                          <a:cs typeface="Times New Roman"/>
                        </a:rPr>
                        <a:t> IŞIK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a:t>
                      </a:r>
                      <a:r>
                        <a:rPr lang="tr-TR" sz="1100" baseline="0" dirty="0" smtClean="0">
                          <a:latin typeface="+mn-lt"/>
                          <a:ea typeface="Calibri"/>
                          <a:cs typeface="Times New Roman"/>
                        </a:rPr>
                        <a:t> </a:t>
                      </a:r>
                      <a:r>
                        <a:rPr lang="tr-TR" sz="1100" baseline="0" dirty="0" err="1" smtClean="0">
                          <a:latin typeface="+mn-lt"/>
                          <a:ea typeface="Calibri"/>
                          <a:cs typeface="Times New Roman"/>
                        </a:rPr>
                        <a:t>Ted</a:t>
                      </a:r>
                      <a:r>
                        <a:rPr lang="tr-TR" sz="1100" baseline="0" dirty="0" smtClean="0">
                          <a:latin typeface="+mn-lt"/>
                          <a:ea typeface="Calibri"/>
                          <a:cs typeface="Times New Roman"/>
                        </a:rPr>
                        <a:t>. Ve </a:t>
                      </a:r>
                      <a:r>
                        <a:rPr lang="tr-TR" sz="1100" baseline="0" dirty="0" err="1" smtClean="0">
                          <a:latin typeface="+mn-lt"/>
                          <a:ea typeface="Calibri"/>
                          <a:cs typeface="Times New Roman"/>
                        </a:rPr>
                        <a:t>Rehab</a:t>
                      </a:r>
                      <a:r>
                        <a:rPr lang="tr-TR" sz="1100" baseline="0" dirty="0" smtClean="0">
                          <a:latin typeface="+mn-lt"/>
                          <a:ea typeface="Calibri"/>
                          <a:cs typeface="Times New Roman"/>
                        </a:rPr>
                        <a:t>.</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Dumlupınar</a:t>
                      </a:r>
                      <a:r>
                        <a:rPr lang="tr-TR" sz="1100" baseline="0" dirty="0" smtClean="0">
                          <a:latin typeface="+mn-lt"/>
                          <a:ea typeface="Times New Roman"/>
                          <a:cs typeface="Times New Roman"/>
                        </a:rPr>
                        <a:t> </a:t>
                      </a:r>
                      <a:r>
                        <a:rPr lang="tr-TR" sz="1100" dirty="0" smtClean="0">
                          <a:latin typeface="+mn-lt"/>
                          <a:ea typeface="Times New Roman"/>
                          <a:cs typeface="Times New Roman"/>
                        </a:rPr>
                        <a:t>Üniversitesi</a:t>
                      </a:r>
                      <a:endParaRPr lang="tr-TR" sz="110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74614">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Berna</a:t>
                      </a:r>
                      <a:r>
                        <a:rPr lang="tr-TR" sz="1100" baseline="0" dirty="0" smtClean="0">
                          <a:latin typeface="+mn-lt"/>
                          <a:ea typeface="Calibri"/>
                          <a:cs typeface="Times New Roman"/>
                        </a:rPr>
                        <a:t> BALCI CEYLAN</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a:t>
                      </a:r>
                      <a:r>
                        <a:rPr lang="tr-TR" sz="1100" baseline="0" dirty="0" smtClean="0">
                          <a:latin typeface="+mn-lt"/>
                          <a:ea typeface="Calibri"/>
                          <a:cs typeface="Times New Roman"/>
                        </a:rPr>
                        <a:t> </a:t>
                      </a:r>
                      <a:r>
                        <a:rPr lang="tr-TR" sz="1100" baseline="0" dirty="0" err="1" smtClean="0">
                          <a:latin typeface="+mn-lt"/>
                          <a:ea typeface="Calibri"/>
                          <a:cs typeface="Times New Roman"/>
                        </a:rPr>
                        <a:t>Ted</a:t>
                      </a:r>
                      <a:r>
                        <a:rPr lang="tr-TR" sz="1100" baseline="0" dirty="0" smtClean="0">
                          <a:latin typeface="+mn-lt"/>
                          <a:ea typeface="Calibri"/>
                          <a:cs typeface="Times New Roman"/>
                        </a:rPr>
                        <a:t>. Ve </a:t>
                      </a:r>
                      <a:r>
                        <a:rPr lang="tr-TR" sz="1100" baseline="0" dirty="0" err="1" smtClean="0">
                          <a:latin typeface="+mn-lt"/>
                          <a:ea typeface="Calibri"/>
                          <a:cs typeface="Times New Roman"/>
                        </a:rPr>
                        <a:t>Rehab</a:t>
                      </a:r>
                      <a:r>
                        <a:rPr lang="tr-TR" sz="1100" baseline="0" dirty="0" smtClean="0">
                          <a:latin typeface="+mn-lt"/>
                          <a:ea typeface="Calibri"/>
                          <a:cs typeface="Times New Roman"/>
                        </a:rPr>
                        <a:t>.</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Başkent Üniversitesi</a:t>
                      </a:r>
                      <a:endParaRPr lang="tr-TR" sz="110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74614">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Sümeyye BİLEN</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a:t>
                      </a:r>
                      <a:r>
                        <a:rPr lang="tr-TR" sz="1100" baseline="0" dirty="0" smtClean="0">
                          <a:latin typeface="+mn-lt"/>
                          <a:ea typeface="Calibri"/>
                          <a:cs typeface="Times New Roman"/>
                        </a:rPr>
                        <a:t> </a:t>
                      </a:r>
                      <a:r>
                        <a:rPr lang="tr-TR" sz="1100" baseline="0" dirty="0" err="1" smtClean="0">
                          <a:latin typeface="+mn-lt"/>
                          <a:ea typeface="Calibri"/>
                          <a:cs typeface="Times New Roman"/>
                        </a:rPr>
                        <a:t>Ted</a:t>
                      </a:r>
                      <a:r>
                        <a:rPr lang="tr-TR" sz="1100" baseline="0" dirty="0" smtClean="0">
                          <a:latin typeface="+mn-lt"/>
                          <a:ea typeface="Calibri"/>
                          <a:cs typeface="Times New Roman"/>
                        </a:rPr>
                        <a:t>. Ve </a:t>
                      </a:r>
                      <a:r>
                        <a:rPr lang="tr-TR" sz="1100" baseline="0" dirty="0" err="1" smtClean="0">
                          <a:latin typeface="+mn-lt"/>
                          <a:ea typeface="Calibri"/>
                          <a:cs typeface="Times New Roman"/>
                        </a:rPr>
                        <a:t>Rehab</a:t>
                      </a:r>
                      <a:r>
                        <a:rPr lang="tr-TR" sz="1100" baseline="0" dirty="0" smtClean="0">
                          <a:latin typeface="+mn-lt"/>
                          <a:ea typeface="Calibri"/>
                          <a:cs typeface="Times New Roman"/>
                        </a:rPr>
                        <a:t>.</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smtClean="0">
                          <a:latin typeface="+mn-lt"/>
                          <a:ea typeface="Times New Roman"/>
                          <a:cs typeface="Times New Roman"/>
                        </a:rPr>
                        <a:t>İstanbul Bilim Üniversitesi</a:t>
                      </a:r>
                      <a:endParaRPr lang="tr-TR" sz="110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482377">
                <a:tc>
                  <a:txBody>
                    <a:bodyPr/>
                    <a:lstStyle/>
                    <a:p>
                      <a:pPr algn="ctr">
                        <a:lnSpc>
                          <a:spcPct val="115000"/>
                        </a:lnSpc>
                        <a:spcAft>
                          <a:spcPts val="0"/>
                        </a:spcAft>
                      </a:pPr>
                      <a:endParaRPr lang="tr-TR" sz="1100" baseline="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482377">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74614">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533499">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KAYNAKLARI</a:t>
            </a:r>
            <a:endParaRPr lang="tr-TR" dirty="0"/>
          </a:p>
        </p:txBody>
      </p:sp>
      <p:sp>
        <p:nvSpPr>
          <p:cNvPr id="3" name="2 İçerik Yer Tutucusu"/>
          <p:cNvSpPr>
            <a:spLocks noGrp="1"/>
          </p:cNvSpPr>
          <p:nvPr>
            <p:ph idx="1"/>
          </p:nvPr>
        </p:nvSpPr>
        <p:spPr/>
        <p:txBody>
          <a:bodyPr/>
          <a:lstStyle/>
          <a:p>
            <a:r>
              <a:rPr lang="tr-TR" dirty="0" smtClean="0"/>
              <a:t>İdari Personel</a:t>
            </a:r>
          </a:p>
          <a:p>
            <a:pPr>
              <a:buNone/>
            </a:pPr>
            <a:endParaRPr lang="tr-TR" dirty="0"/>
          </a:p>
        </p:txBody>
      </p:sp>
      <p:graphicFrame>
        <p:nvGraphicFramePr>
          <p:cNvPr id="4" name="3 Tablo"/>
          <p:cNvGraphicFramePr>
            <a:graphicFrameLocks noGrp="1"/>
          </p:cNvGraphicFramePr>
          <p:nvPr/>
        </p:nvGraphicFramePr>
        <p:xfrm>
          <a:off x="467544" y="2204864"/>
          <a:ext cx="8424936" cy="4360776"/>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pPr algn="ctr">
                        <a:lnSpc>
                          <a:spcPct val="115000"/>
                        </a:lnSpc>
                        <a:spcAft>
                          <a:spcPts val="0"/>
                        </a:spcAft>
                        <a:tabLst>
                          <a:tab pos="1524000" algn="l"/>
                        </a:tabLst>
                      </a:pPr>
                      <a:r>
                        <a:rPr lang="tr-TR" sz="1200" b="1" dirty="0">
                          <a:latin typeface="Times New Roman"/>
                          <a:ea typeface="Calibri"/>
                          <a:cs typeface="Times New Roman"/>
                        </a:rPr>
                        <a:t>Adı Soyadı</a:t>
                      </a:r>
                      <a:endParaRPr lang="tr-TR"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1524000" algn="l"/>
                        </a:tabLst>
                      </a:pPr>
                      <a:r>
                        <a:rPr lang="tr-TR" sz="1200" b="1" dirty="0" err="1">
                          <a:latin typeface="Times New Roman"/>
                          <a:ea typeface="Calibri"/>
                          <a:cs typeface="Times New Roman"/>
                        </a:rPr>
                        <a:t>Ünvanı</a:t>
                      </a:r>
                      <a:endParaRPr lang="tr-TR"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1524000" algn="l"/>
                        </a:tabLst>
                      </a:pPr>
                      <a:r>
                        <a:rPr lang="tr-TR" sz="1200" b="1" dirty="0">
                          <a:latin typeface="Times New Roman"/>
                          <a:ea typeface="Calibri"/>
                          <a:cs typeface="Times New Roman"/>
                        </a:rPr>
                        <a:t>Kadrosunun Bulunduğu Birim</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200" b="1" dirty="0">
                          <a:latin typeface="Times New Roman"/>
                          <a:ea typeface="Calibri"/>
                          <a:cs typeface="Times New Roman"/>
                        </a:rPr>
                        <a:t>Görevi</a:t>
                      </a:r>
                      <a:endParaRPr lang="tr-TR" sz="1100" dirty="0">
                        <a:latin typeface="Calibri"/>
                        <a:ea typeface="Calibri"/>
                        <a:cs typeface="Times New Roman"/>
                      </a:endParaRPr>
                    </a:p>
                  </a:txBody>
                  <a:tcPr marL="68580" marR="68580" marT="0" marB="0" anchor="ctr"/>
                </a:tc>
              </a:tr>
              <a:tr h="370840">
                <a:tc>
                  <a:txBody>
                    <a:bodyPr/>
                    <a:lstStyle/>
                    <a:p>
                      <a:pPr algn="ctr">
                        <a:lnSpc>
                          <a:spcPct val="115000"/>
                        </a:lnSpc>
                        <a:spcAft>
                          <a:spcPts val="0"/>
                        </a:spcAft>
                        <a:tabLst>
                          <a:tab pos="1524000" algn="l"/>
                        </a:tabLst>
                      </a:pPr>
                      <a:r>
                        <a:rPr lang="tr-TR" sz="1400" dirty="0" smtClean="0">
                          <a:latin typeface="+mn-lt"/>
                          <a:ea typeface="Calibri"/>
                          <a:cs typeface="Times New Roman"/>
                        </a:rPr>
                        <a:t>Mahmut DEMİR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a:latin typeface="+mn-lt"/>
                          <a:ea typeface="Calibri"/>
                          <a:cs typeface="Times New Roman"/>
                        </a:rPr>
                        <a:t>Yüksekokul Sekreteri</a:t>
                      </a: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Sağlık </a:t>
                      </a:r>
                      <a:r>
                        <a:rPr lang="tr-TR" sz="1400" dirty="0" smtClean="0">
                          <a:latin typeface="+mn-lt"/>
                          <a:ea typeface="Calibri"/>
                          <a:cs typeface="Times New Roman"/>
                        </a:rPr>
                        <a:t>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a:latin typeface="+mn-lt"/>
                          <a:ea typeface="Calibri"/>
                          <a:cs typeface="Times New Roman"/>
                        </a:rPr>
                        <a:t>İdari Personel Amiri</a:t>
                      </a:r>
                    </a:p>
                  </a:txBody>
                  <a:tcPr marL="68580" marR="68580" marT="0" marB="0"/>
                </a:tc>
              </a:tr>
              <a:tr h="493880">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Gülşen AYBEK</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Şef</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Öğrenci İşleri</a:t>
                      </a:r>
                    </a:p>
                  </a:txBody>
                  <a:tcPr marL="68580" marR="68580" marT="0" marB="0"/>
                </a:tc>
              </a:tr>
              <a:tr h="432048">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Gökhan ÖZTÜRK</a:t>
                      </a:r>
                    </a:p>
                  </a:txBody>
                  <a:tcPr marL="68580" marR="6858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Teknisyen</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Sağlık Hizmetleri MYO.</a:t>
                      </a: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Öğrenci İşleri</a:t>
                      </a: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r>
                        <a:rPr lang="tr-TR" sz="1400" dirty="0" err="1" smtClean="0">
                          <a:latin typeface="+mn-lt"/>
                          <a:ea typeface="Calibri"/>
                          <a:cs typeface="Times New Roman"/>
                        </a:rPr>
                        <a:t>Fethullah</a:t>
                      </a:r>
                      <a:r>
                        <a:rPr lang="tr-TR" sz="1400" baseline="0" dirty="0" smtClean="0">
                          <a:latin typeface="+mn-lt"/>
                          <a:ea typeface="Calibri"/>
                          <a:cs typeface="Times New Roman"/>
                        </a:rPr>
                        <a:t> ERDAL</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err="1" smtClean="0">
                          <a:latin typeface="+mn-lt"/>
                          <a:ea typeface="Calibri"/>
                          <a:cs typeface="Times New Roman"/>
                        </a:rPr>
                        <a:t>Anbar</a:t>
                      </a:r>
                      <a:r>
                        <a:rPr lang="tr-TR" sz="1400" baseline="0" dirty="0" smtClean="0">
                          <a:latin typeface="+mn-lt"/>
                          <a:ea typeface="Calibri"/>
                          <a:cs typeface="Times New Roman"/>
                        </a:rPr>
                        <a:t> Memuru</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Ayniyat</a:t>
                      </a:r>
                      <a:r>
                        <a:rPr lang="tr-TR" sz="1400" baseline="0" dirty="0" smtClean="0">
                          <a:latin typeface="+mn-lt"/>
                          <a:ea typeface="Calibri"/>
                          <a:cs typeface="Times New Roman"/>
                        </a:rPr>
                        <a:t> İşleri,</a:t>
                      </a:r>
                      <a:r>
                        <a:rPr lang="tr-TR" sz="1400" dirty="0" smtClean="0">
                          <a:latin typeface="+mn-lt"/>
                          <a:ea typeface="Calibri"/>
                          <a:cs typeface="Times New Roman"/>
                        </a:rPr>
                        <a:t> Mutemetlik, Maaş, </a:t>
                      </a:r>
                      <a:r>
                        <a:rPr lang="tr-TR" sz="1400" dirty="0" err="1" smtClean="0">
                          <a:latin typeface="+mn-lt"/>
                          <a:ea typeface="Calibri"/>
                          <a:cs typeface="Times New Roman"/>
                        </a:rPr>
                        <a:t>Ekders</a:t>
                      </a:r>
                      <a:r>
                        <a:rPr lang="tr-TR" sz="1400" dirty="0" smtClean="0">
                          <a:latin typeface="+mn-lt"/>
                          <a:ea typeface="Calibri"/>
                          <a:cs typeface="Times New Roman"/>
                        </a:rPr>
                        <a:t> Ödemeleri ve Diğer Ödemeler</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r>
                        <a:rPr lang="tr-TR" sz="1400" dirty="0" err="1" smtClean="0">
                          <a:latin typeface="+mn-lt"/>
                          <a:ea typeface="Calibri"/>
                          <a:cs typeface="Times New Roman"/>
                        </a:rPr>
                        <a:t>Faris</a:t>
                      </a:r>
                      <a:r>
                        <a:rPr lang="tr-TR" sz="1400" dirty="0" smtClean="0">
                          <a:latin typeface="+mn-lt"/>
                          <a:ea typeface="Calibri"/>
                          <a:cs typeface="Times New Roman"/>
                        </a:rPr>
                        <a:t> ABAÇA</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Memur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Yazı İşleri</a:t>
                      </a:r>
                    </a:p>
                  </a:txBody>
                  <a:tcPr marL="68580" marR="68580" marT="0" marB="0"/>
                </a:tc>
              </a:tr>
              <a:tr h="370840">
                <a:tc>
                  <a:txBody>
                    <a:bodyPr/>
                    <a:lstStyle/>
                    <a:p>
                      <a:pPr algn="ctr">
                        <a:lnSpc>
                          <a:spcPct val="115000"/>
                        </a:lnSpc>
                        <a:spcAft>
                          <a:spcPts val="0"/>
                        </a:spcAft>
                        <a:tabLst>
                          <a:tab pos="1524000" algn="l"/>
                        </a:tabLst>
                      </a:pPr>
                      <a:r>
                        <a:rPr lang="tr-TR" sz="1400" dirty="0" smtClean="0">
                          <a:latin typeface="+mn-lt"/>
                          <a:ea typeface="Calibri"/>
                          <a:cs typeface="Times New Roman"/>
                        </a:rPr>
                        <a:t>Bahar YILDIZ</a:t>
                      </a:r>
                      <a:endParaRPr lang="tr-TR" sz="1400" dirty="0">
                        <a:latin typeface="+mn-lt"/>
                        <a:ea typeface="Calibri"/>
                        <a:cs typeface="Times New Roman"/>
                      </a:endParaRPr>
                    </a:p>
                  </a:txBody>
                  <a:tcPr marL="68580" marR="6858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Memur</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Yazı İşleri</a:t>
                      </a: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800200"/>
          </a:xfrm>
        </p:spPr>
        <p:txBody>
          <a:bodyPr>
            <a:normAutofit fontScale="90000"/>
          </a:bodyPr>
          <a:lstStyle/>
          <a:p>
            <a:r>
              <a:rPr lang="tr-TR" b="1" dirty="0" smtClean="0"/>
              <a:t/>
            </a:r>
            <a:br>
              <a:rPr lang="tr-TR" b="1" dirty="0" smtClean="0"/>
            </a:br>
            <a:r>
              <a:rPr lang="tr-TR" b="1" dirty="0" smtClean="0"/>
              <a:t>Yüksekokulumuzda Öğrenci Kabul Edilen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916831"/>
            <a:ext cx="8229600" cy="4320481"/>
          </a:xfrm>
        </p:spPr>
        <p:txBody>
          <a:bodyPr>
            <a:normAutofit/>
          </a:bodyPr>
          <a:lstStyle/>
          <a:p>
            <a:r>
              <a:rPr lang="tr-TR" b="1" dirty="0" smtClean="0"/>
              <a:t>Tıbbi Dokümantasyon ve Sekreterlik</a:t>
            </a:r>
            <a:r>
              <a:rPr lang="tr-TR" dirty="0" smtClean="0"/>
              <a:t> : Programımız ilk öğrenci alımını Normal Öğretim olarak 2008-2009 eğitim-öğretim yılında, İkinci öğretim olarak ise 2013-2014 eğitim-öğretim yılında yapmıştır. Program kontenjanlarımız  hem normal hem de ikinci öğretimde 2017-2018 eğitim-öğretim yılında 50 olarak belirlenmiştir.</a:t>
            </a:r>
          </a:p>
          <a:p>
            <a:r>
              <a:rPr lang="tr-TR" b="1" dirty="0" smtClean="0"/>
              <a:t>İlk ve Acil Yardım:</a:t>
            </a:r>
            <a:r>
              <a:rPr lang="tr-TR" dirty="0" smtClean="0"/>
              <a:t> </a:t>
            </a:r>
          </a:p>
          <a:p>
            <a:pPr>
              <a:buNone/>
            </a:pPr>
            <a:r>
              <a:rPr lang="tr-TR" dirty="0" smtClean="0"/>
              <a:t>	Programımız ilk öğrenci alımını Normal Öğretim olarak 2008-2009 eğitim-öğretim yılında, İkinci öğretim olarak ise 2013-2014 eğitim-öğretim yılında yapmıştır. Program kontenjanlarımız  2017-2018 eğitim-öğretim yılında 60 (N.Ö) ve 50 (İ.Ö.) olarak belirlenmiştir.</a:t>
            </a:r>
            <a:endParaRPr lang="tr-TR" b="1" dirty="0" smtClean="0"/>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MALİ YAPIMIZ</a:t>
            </a:r>
            <a:br>
              <a:rPr lang="tr-TR" b="1" dirty="0" smtClean="0"/>
            </a:br>
            <a:r>
              <a:rPr lang="tr-TR" b="1" dirty="0" smtClean="0"/>
              <a:t/>
            </a:r>
            <a:br>
              <a:rPr lang="tr-TR" b="1" dirty="0" smtClean="0"/>
            </a:br>
            <a:r>
              <a:rPr lang="tr-TR" sz="2000" b="1" dirty="0" smtClean="0"/>
              <a:t/>
            </a:r>
            <a:br>
              <a:rPr lang="tr-TR" sz="2000" b="1" dirty="0" smtClean="0"/>
            </a:br>
            <a:r>
              <a:rPr lang="tr-TR" sz="2000" b="1" dirty="0" smtClean="0"/>
              <a:t>Bütçe Giderleri</a:t>
            </a:r>
            <a:endParaRPr lang="tr-TR" sz="2000" b="1" dirty="0"/>
          </a:p>
        </p:txBody>
      </p:sp>
      <p:graphicFrame>
        <p:nvGraphicFramePr>
          <p:cNvPr id="5" name="4 İçerik Yer Tutucusu"/>
          <p:cNvGraphicFramePr>
            <a:graphicFrameLocks noGrp="1"/>
          </p:cNvGraphicFramePr>
          <p:nvPr>
            <p:ph idx="1"/>
          </p:nvPr>
        </p:nvGraphicFramePr>
        <p:xfrm>
          <a:off x="611560" y="1844822"/>
          <a:ext cx="8136906" cy="4567989"/>
        </p:xfrm>
        <a:graphic>
          <a:graphicData uri="http://schemas.openxmlformats.org/drawingml/2006/table">
            <a:tbl>
              <a:tblPr firstRow="1" bandRow="1">
                <a:tableStyleId>{5C22544A-7EE6-4342-B048-85BDC9FD1C3A}</a:tableStyleId>
              </a:tblPr>
              <a:tblGrid>
                <a:gridCol w="1356151"/>
                <a:gridCol w="1356151"/>
                <a:gridCol w="1392154"/>
                <a:gridCol w="1872208"/>
                <a:gridCol w="1440160"/>
                <a:gridCol w="720082"/>
              </a:tblGrid>
              <a:tr h="844206">
                <a:tc>
                  <a:txBody>
                    <a:bodyPr/>
                    <a:lstStyle/>
                    <a:p>
                      <a:endParaRPr lang="tr-TR" dirty="0"/>
                    </a:p>
                  </a:txBody>
                  <a:tcPr anchor="ctr"/>
                </a:tc>
                <a:tc>
                  <a:txBody>
                    <a:bodyPr/>
                    <a:lstStyle/>
                    <a:p>
                      <a:pPr algn="l">
                        <a:spcAft>
                          <a:spcPts val="0"/>
                        </a:spcAft>
                      </a:pPr>
                      <a:endParaRPr lang="en-US" sz="1000" dirty="0">
                        <a:latin typeface="Calibri"/>
                        <a:ea typeface="Calibri"/>
                        <a:cs typeface="Calibri"/>
                      </a:endParaRPr>
                    </a:p>
                    <a:p>
                      <a:pPr marL="63500" marR="113030" algn="l">
                        <a:spcBef>
                          <a:spcPts val="610"/>
                        </a:spcBef>
                        <a:spcAft>
                          <a:spcPts val="0"/>
                        </a:spcAft>
                      </a:pPr>
                      <a:r>
                        <a:rPr lang="en-US" sz="1000" b="1" dirty="0">
                          <a:latin typeface="Calibri"/>
                          <a:ea typeface="Calibri"/>
                          <a:cs typeface="Calibri"/>
                        </a:rPr>
                        <a:t>BÜTÇE GİDERLERİ TOPLAMI</a:t>
                      </a:r>
                      <a:endParaRPr lang="tr-TR" sz="1100" dirty="0">
                        <a:latin typeface="Calibri"/>
                        <a:ea typeface="Calibri"/>
                        <a:cs typeface="Calibri"/>
                      </a:endParaRPr>
                    </a:p>
                  </a:txBody>
                  <a:tcPr marL="0" marR="0" marT="0" marB="0" anchor="ctr"/>
                </a:tc>
                <a:tc>
                  <a:txBody>
                    <a:bodyPr/>
                    <a:lstStyle/>
                    <a:p>
                      <a:pPr marL="197485" marR="198755" indent="20955" algn="just">
                        <a:lnSpc>
                          <a:spcPct val="150000"/>
                        </a:lnSpc>
                        <a:spcAft>
                          <a:spcPts val="0"/>
                        </a:spcAft>
                      </a:pP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Başlangıç</a:t>
                      </a:r>
                      <a:r>
                        <a:rPr lang="en-US" sz="1000" b="1" dirty="0">
                          <a:latin typeface="Calibri"/>
                          <a:ea typeface="Calibri"/>
                          <a:cs typeface="Calibri"/>
                        </a:rPr>
                        <a:t> </a:t>
                      </a:r>
                      <a:r>
                        <a:rPr lang="en-US" sz="1000" b="1" dirty="0" err="1">
                          <a:latin typeface="Calibri"/>
                          <a:ea typeface="Calibri"/>
                          <a:cs typeface="Calibri"/>
                        </a:rPr>
                        <a:t>Ödeneği</a:t>
                      </a:r>
                      <a:endParaRPr lang="tr-TR" sz="1100" dirty="0">
                        <a:latin typeface="Calibri"/>
                        <a:ea typeface="Calibri"/>
                        <a:cs typeface="Calibri"/>
                      </a:endParaRPr>
                    </a:p>
                  </a:txBody>
                  <a:tcPr marL="0" marR="0" marT="0" marB="0" anchor="ctr"/>
                </a:tc>
                <a:tc>
                  <a:txBody>
                    <a:bodyPr/>
                    <a:lstStyle/>
                    <a:p>
                      <a:pPr marL="93980" marR="81280" indent="5715" algn="l">
                        <a:lnSpc>
                          <a:spcPct val="150000"/>
                        </a:lnSpc>
                        <a:spcAft>
                          <a:spcPts val="0"/>
                        </a:spcAft>
                      </a:pPr>
                      <a:r>
                        <a:rPr lang="en-US" sz="1000" b="1" dirty="0">
                          <a:latin typeface="Calibri"/>
                          <a:ea typeface="Calibri"/>
                          <a:cs typeface="Calibri"/>
                        </a:rPr>
                        <a:t>** </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Yılsonu</a:t>
                      </a:r>
                      <a:r>
                        <a:rPr lang="en-US" sz="1000" b="1" dirty="0">
                          <a:latin typeface="Calibri"/>
                          <a:ea typeface="Calibri"/>
                          <a:cs typeface="Calibri"/>
                        </a:rPr>
                        <a:t> </a:t>
                      </a:r>
                      <a:r>
                        <a:rPr lang="en-US" sz="1000" b="1" dirty="0" err="1">
                          <a:latin typeface="Calibri"/>
                          <a:ea typeface="Calibri"/>
                          <a:cs typeface="Calibri"/>
                        </a:rPr>
                        <a:t>Toplam</a:t>
                      </a:r>
                      <a:r>
                        <a:rPr lang="en-US" sz="1000" b="1" dirty="0">
                          <a:latin typeface="Calibri"/>
                          <a:ea typeface="Calibri"/>
                          <a:cs typeface="Calibri"/>
                        </a:rPr>
                        <a:t> </a:t>
                      </a:r>
                      <a:r>
                        <a:rPr lang="en-US" sz="1000" b="1" dirty="0" err="1">
                          <a:latin typeface="Calibri"/>
                          <a:ea typeface="Calibri"/>
                          <a:cs typeface="Calibri"/>
                        </a:rPr>
                        <a:t>Ödenek</a:t>
                      </a:r>
                      <a:endParaRPr lang="tr-TR" sz="1100" dirty="0">
                        <a:latin typeface="Calibri"/>
                        <a:ea typeface="Calibri"/>
                        <a:cs typeface="Calibri"/>
                      </a:endParaRPr>
                    </a:p>
                  </a:txBody>
                  <a:tcPr marL="0" marR="0" marT="0" marB="0" anchor="ctr"/>
                </a:tc>
                <a:tc>
                  <a:txBody>
                    <a:bodyPr/>
                    <a:lstStyle/>
                    <a:p>
                      <a:pPr marL="109855" marR="107950" algn="ctr">
                        <a:lnSpc>
                          <a:spcPct val="150000"/>
                        </a:lnSpc>
                        <a:spcAft>
                          <a:spcPts val="0"/>
                        </a:spcAft>
                      </a:pPr>
                      <a:r>
                        <a:rPr lang="en-US" sz="1000" b="1" dirty="0">
                          <a:latin typeface="Calibri"/>
                          <a:ea typeface="Calibri"/>
                          <a:cs typeface="Calibri"/>
                        </a:rPr>
                        <a:t>*</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Gerçekleşen</a:t>
                      </a:r>
                      <a:r>
                        <a:rPr lang="en-US" sz="1000" b="1" dirty="0">
                          <a:latin typeface="Calibri"/>
                          <a:ea typeface="Calibri"/>
                          <a:cs typeface="Calibri"/>
                        </a:rPr>
                        <a:t> </a:t>
                      </a:r>
                      <a:r>
                        <a:rPr lang="en-US" sz="1000" b="1" dirty="0" err="1">
                          <a:latin typeface="Calibri"/>
                          <a:ea typeface="Calibri"/>
                          <a:cs typeface="Calibri"/>
                        </a:rPr>
                        <a:t>Harcama</a:t>
                      </a:r>
                      <a:r>
                        <a:rPr lang="en-US" sz="1000" b="1" dirty="0">
                          <a:latin typeface="Calibri"/>
                          <a:ea typeface="Calibri"/>
                          <a:cs typeface="Calibri"/>
                        </a:rPr>
                        <a:t> </a:t>
                      </a:r>
                      <a:r>
                        <a:rPr lang="en-US" sz="1000" b="1" dirty="0" err="1">
                          <a:latin typeface="Calibri"/>
                          <a:ea typeface="Calibri"/>
                          <a:cs typeface="Calibri"/>
                        </a:rPr>
                        <a:t>Toplamı</a:t>
                      </a:r>
                      <a:endParaRPr lang="tr-TR" sz="1100" dirty="0">
                        <a:latin typeface="Calibri"/>
                        <a:ea typeface="Calibri"/>
                        <a:cs typeface="Calibri"/>
                      </a:endParaRPr>
                    </a:p>
                  </a:txBody>
                  <a:tcPr marL="0" marR="0" marT="0" marB="0" anchor="ctr"/>
                </a:tc>
                <a:tc>
                  <a:txBody>
                    <a:bodyPr/>
                    <a:lstStyle/>
                    <a:p>
                      <a:pPr marL="92710" marR="91440" algn="ctr">
                        <a:lnSpc>
                          <a:spcPct val="150000"/>
                        </a:lnSpc>
                        <a:spcAft>
                          <a:spcPts val="0"/>
                        </a:spcAft>
                      </a:pPr>
                      <a:r>
                        <a:rPr lang="en-US" sz="1000" b="1" dirty="0" err="1">
                          <a:latin typeface="Calibri"/>
                          <a:ea typeface="Calibri"/>
                          <a:cs typeface="Calibri"/>
                        </a:rPr>
                        <a:t>Gerçekleşme</a:t>
                      </a:r>
                      <a:r>
                        <a:rPr lang="en-US" sz="1000" b="1" dirty="0">
                          <a:latin typeface="Calibri"/>
                          <a:ea typeface="Calibri"/>
                          <a:cs typeface="Calibri"/>
                        </a:rPr>
                        <a:t> </a:t>
                      </a:r>
                      <a:r>
                        <a:rPr lang="en-US" sz="1000" b="1" dirty="0" err="1">
                          <a:latin typeface="Calibri"/>
                          <a:ea typeface="Calibri"/>
                          <a:cs typeface="Calibri"/>
                        </a:rPr>
                        <a:t>Oranı</a:t>
                      </a:r>
                      <a:r>
                        <a:rPr lang="en-US" sz="1000" b="1" dirty="0">
                          <a:latin typeface="Calibri"/>
                          <a:ea typeface="Calibri"/>
                          <a:cs typeface="Calibri"/>
                        </a:rPr>
                        <a:t> (%) (*/**)</a:t>
                      </a:r>
                      <a:endParaRPr lang="tr-TR" sz="1100" dirty="0">
                        <a:latin typeface="Calibri"/>
                        <a:ea typeface="Calibri"/>
                        <a:cs typeface="Calibri"/>
                      </a:endParaRPr>
                    </a:p>
                  </a:txBody>
                  <a:tcPr marL="0" marR="0" marT="0" marB="0" anchor="ctr"/>
                </a:tc>
              </a:tr>
              <a:tr h="844206">
                <a:tc>
                  <a:txBody>
                    <a:bodyPr/>
                    <a:lstStyle/>
                    <a:p>
                      <a:pPr algn="ctr"/>
                      <a:r>
                        <a:rPr lang="tr-TR" dirty="0" smtClean="0"/>
                        <a:t>01</a:t>
                      </a:r>
                      <a:endParaRPr lang="tr-TR" dirty="0"/>
                    </a:p>
                  </a:txBody>
                  <a:tcPr anchor="ctr"/>
                </a:tc>
                <a:tc>
                  <a:txBody>
                    <a:bodyPr/>
                    <a:lstStyle/>
                    <a:p>
                      <a:pPr marL="63500" marR="113030" algn="l">
                        <a:lnSpc>
                          <a:spcPts val="1215"/>
                        </a:lnSpc>
                        <a:spcAft>
                          <a:spcPts val="0"/>
                        </a:spcAft>
                      </a:pPr>
                      <a:r>
                        <a:rPr lang="en-US" sz="1200" b="1" dirty="0" err="1">
                          <a:latin typeface="Calibri"/>
                          <a:ea typeface="Calibri"/>
                          <a:cs typeface="Calibri"/>
                        </a:rPr>
                        <a:t>Personel</a:t>
                      </a:r>
                      <a:r>
                        <a:rPr lang="en-US" sz="1200" b="1" dirty="0">
                          <a:latin typeface="Calibri"/>
                          <a:ea typeface="Calibri"/>
                          <a:cs typeface="Calibri"/>
                        </a:rPr>
                        <a:t> </a:t>
                      </a:r>
                      <a:r>
                        <a:rPr lang="en-US" sz="1200" b="1" dirty="0" err="1">
                          <a:latin typeface="Calibri"/>
                          <a:ea typeface="Calibri"/>
                          <a:cs typeface="Calibri"/>
                        </a:rPr>
                        <a:t>Giderleri</a:t>
                      </a:r>
                      <a:endParaRPr lang="tr-TR" sz="1200" dirty="0">
                        <a:latin typeface="Calibri"/>
                        <a:ea typeface="Calibri"/>
                        <a:cs typeface="Calibri"/>
                      </a:endParaRPr>
                    </a:p>
                  </a:txBody>
                  <a:tcPr marL="0" marR="0" marT="0" marB="0" anchor="ctr"/>
                </a:tc>
                <a:tc>
                  <a:txBody>
                    <a:bodyPr/>
                    <a:lstStyle/>
                    <a:p>
                      <a:pPr marL="221615" marR="221615" algn="l">
                        <a:lnSpc>
                          <a:spcPts val="1215"/>
                        </a:lnSpc>
                        <a:spcAft>
                          <a:spcPts val="0"/>
                        </a:spcAft>
                      </a:pPr>
                      <a:r>
                        <a:rPr lang="en-US" sz="1600" dirty="0">
                          <a:latin typeface="Calibri"/>
                          <a:ea typeface="Calibri"/>
                          <a:cs typeface="Calibri"/>
                        </a:rPr>
                        <a:t>660.835,00</a:t>
                      </a:r>
                      <a:endParaRPr lang="tr-TR" sz="1600" dirty="0">
                        <a:latin typeface="Calibri"/>
                        <a:ea typeface="Calibri"/>
                        <a:cs typeface="Calibri"/>
                      </a:endParaRPr>
                    </a:p>
                  </a:txBody>
                  <a:tcPr marL="0" marR="0" marT="0" marB="0" anchor="ctr"/>
                </a:tc>
                <a:tc>
                  <a:txBody>
                    <a:bodyPr/>
                    <a:lstStyle/>
                    <a:p>
                      <a:pPr marL="290830" marR="289560" algn="ctr">
                        <a:lnSpc>
                          <a:spcPts val="1215"/>
                        </a:lnSpc>
                        <a:spcAft>
                          <a:spcPts val="0"/>
                        </a:spcAft>
                      </a:pPr>
                      <a:r>
                        <a:rPr lang="en-US" sz="1600" dirty="0">
                          <a:latin typeface="Calibri"/>
                          <a:ea typeface="Calibri"/>
                          <a:cs typeface="Calibri"/>
                        </a:rPr>
                        <a:t>527.534,60</a:t>
                      </a:r>
                      <a:endParaRPr lang="tr-TR" sz="1600" dirty="0">
                        <a:latin typeface="Calibri"/>
                        <a:ea typeface="Calibri"/>
                        <a:cs typeface="Calibri"/>
                      </a:endParaRPr>
                    </a:p>
                  </a:txBody>
                  <a:tcPr marL="0" marR="0" marT="0" marB="0" anchor="ctr"/>
                </a:tc>
                <a:tc>
                  <a:txBody>
                    <a:bodyPr/>
                    <a:lstStyle/>
                    <a:p>
                      <a:pPr marL="107950" marR="107950" algn="l">
                        <a:lnSpc>
                          <a:spcPts val="1215"/>
                        </a:lnSpc>
                        <a:spcAft>
                          <a:spcPts val="0"/>
                        </a:spcAft>
                      </a:pPr>
                      <a:r>
                        <a:rPr lang="en-US" sz="1600">
                          <a:latin typeface="Calibri"/>
                          <a:ea typeface="Calibri"/>
                          <a:cs typeface="Calibri"/>
                        </a:rPr>
                        <a:t>527.534,60</a:t>
                      </a:r>
                      <a:endParaRPr lang="tr-TR" sz="1600">
                        <a:latin typeface="Calibri"/>
                        <a:ea typeface="Calibri"/>
                        <a:cs typeface="Calibri"/>
                      </a:endParaRPr>
                    </a:p>
                  </a:txBody>
                  <a:tcPr marL="0" marR="0" marT="0" marB="0" anchor="ctr"/>
                </a:tc>
                <a:tc>
                  <a:txBody>
                    <a:bodyPr/>
                    <a:lstStyle/>
                    <a:p>
                      <a:pPr marL="90805" marR="91440" algn="l">
                        <a:lnSpc>
                          <a:spcPts val="1215"/>
                        </a:lnSpc>
                        <a:spcAft>
                          <a:spcPts val="0"/>
                        </a:spcAft>
                      </a:pPr>
                      <a:r>
                        <a:rPr lang="en-US" sz="1600" dirty="0">
                          <a:latin typeface="Calibri"/>
                          <a:ea typeface="Calibri"/>
                          <a:cs typeface="Calibri"/>
                        </a:rPr>
                        <a:t>% 100</a:t>
                      </a:r>
                      <a:endParaRPr lang="tr-TR" sz="1600" dirty="0">
                        <a:latin typeface="Calibri"/>
                        <a:ea typeface="Calibri"/>
                        <a:cs typeface="Calibri"/>
                      </a:endParaRPr>
                    </a:p>
                  </a:txBody>
                  <a:tcPr marL="0" marR="0" marT="0" marB="0" anchor="ctr"/>
                </a:tc>
              </a:tr>
              <a:tr h="1191165">
                <a:tc>
                  <a:txBody>
                    <a:bodyPr/>
                    <a:lstStyle/>
                    <a:p>
                      <a:pPr algn="ctr"/>
                      <a:r>
                        <a:rPr lang="tr-TR" dirty="0" smtClean="0"/>
                        <a:t>02</a:t>
                      </a:r>
                      <a:endParaRPr lang="tr-TR" dirty="0"/>
                    </a:p>
                  </a:txBody>
                  <a:tcPr anchor="ctr"/>
                </a:tc>
                <a:tc>
                  <a:txBody>
                    <a:bodyPr/>
                    <a:lstStyle/>
                    <a:p>
                      <a:pPr marL="63500" marR="113030" algn="l">
                        <a:lnSpc>
                          <a:spcPct val="150000"/>
                        </a:lnSpc>
                        <a:spcAft>
                          <a:spcPts val="0"/>
                        </a:spcAft>
                      </a:pPr>
                      <a:r>
                        <a:rPr lang="en-US" sz="1200" b="1" dirty="0" err="1">
                          <a:latin typeface="Calibri"/>
                          <a:ea typeface="Calibri"/>
                          <a:cs typeface="Calibri"/>
                        </a:rPr>
                        <a:t>Sosyal</a:t>
                      </a:r>
                      <a:r>
                        <a:rPr lang="en-US" sz="1200" b="1" dirty="0">
                          <a:latin typeface="Calibri"/>
                          <a:ea typeface="Calibri"/>
                          <a:cs typeface="Calibri"/>
                        </a:rPr>
                        <a:t> </a:t>
                      </a:r>
                      <a:r>
                        <a:rPr lang="en-US" sz="1200" b="1" dirty="0" err="1">
                          <a:latin typeface="Calibri"/>
                          <a:ea typeface="Calibri"/>
                          <a:cs typeface="Calibri"/>
                        </a:rPr>
                        <a:t>Güvenlik</a:t>
                      </a:r>
                      <a:r>
                        <a:rPr lang="en-US" sz="1200" b="1" dirty="0">
                          <a:latin typeface="Calibri"/>
                          <a:ea typeface="Calibri"/>
                          <a:cs typeface="Calibri"/>
                        </a:rPr>
                        <a:t> </a:t>
                      </a:r>
                      <a:r>
                        <a:rPr lang="en-US" sz="1200" b="1" dirty="0" err="1">
                          <a:latin typeface="Calibri"/>
                          <a:ea typeface="Calibri"/>
                          <a:cs typeface="Calibri"/>
                        </a:rPr>
                        <a:t>Kurumlarına</a:t>
                      </a:r>
                      <a:r>
                        <a:rPr lang="en-US" sz="1200" b="1" dirty="0">
                          <a:latin typeface="Calibri"/>
                          <a:ea typeface="Calibri"/>
                          <a:cs typeface="Calibri"/>
                        </a:rPr>
                        <a:t> </a:t>
                      </a:r>
                      <a:r>
                        <a:rPr lang="en-US" sz="1200" b="1" dirty="0" err="1">
                          <a:latin typeface="Calibri"/>
                          <a:ea typeface="Calibri"/>
                          <a:cs typeface="Calibri"/>
                        </a:rPr>
                        <a:t>Devlet</a:t>
                      </a:r>
                      <a:r>
                        <a:rPr lang="en-US" sz="1200" b="1" dirty="0">
                          <a:latin typeface="Calibri"/>
                          <a:ea typeface="Calibri"/>
                          <a:cs typeface="Calibri"/>
                        </a:rPr>
                        <a:t> </a:t>
                      </a:r>
                      <a:r>
                        <a:rPr lang="en-US" sz="1200" b="1" dirty="0" err="1">
                          <a:latin typeface="Calibri"/>
                          <a:ea typeface="Calibri"/>
                          <a:cs typeface="Calibri"/>
                        </a:rPr>
                        <a:t>Primi</a:t>
                      </a:r>
                      <a:r>
                        <a:rPr lang="en-US" sz="1200" b="1" dirty="0">
                          <a:latin typeface="Calibri"/>
                          <a:ea typeface="Calibri"/>
                          <a:cs typeface="Calibri"/>
                        </a:rPr>
                        <a:t> </a:t>
                      </a:r>
                      <a:r>
                        <a:rPr lang="en-US" sz="1200" b="1" dirty="0" err="1">
                          <a:latin typeface="Calibri"/>
                          <a:ea typeface="Calibri"/>
                          <a:cs typeface="Calibri"/>
                        </a:rPr>
                        <a:t>Giderleri</a:t>
                      </a:r>
                      <a:endParaRPr lang="tr-TR" sz="1200" dirty="0">
                        <a:latin typeface="Calibri"/>
                        <a:ea typeface="Calibri"/>
                        <a:cs typeface="Calibri"/>
                      </a:endParaRPr>
                    </a:p>
                  </a:txBody>
                  <a:tcPr marL="0" marR="0" marT="0" marB="0" anchor="ctr"/>
                </a:tc>
                <a:tc>
                  <a:txBody>
                    <a:bodyPr/>
                    <a:lstStyle/>
                    <a:p>
                      <a:pPr marL="221615" marR="221615" algn="l">
                        <a:lnSpc>
                          <a:spcPts val="1215"/>
                        </a:lnSpc>
                        <a:spcAft>
                          <a:spcPts val="0"/>
                        </a:spcAft>
                      </a:pPr>
                      <a:r>
                        <a:rPr lang="en-US" sz="1600" dirty="0" smtClean="0">
                          <a:latin typeface="Calibri"/>
                          <a:ea typeface="Calibri"/>
                          <a:cs typeface="Calibri"/>
                        </a:rPr>
                        <a:t>76</a:t>
                      </a:r>
                      <a:r>
                        <a:rPr lang="tr-TR" sz="1600" dirty="0" smtClean="0">
                          <a:latin typeface="Calibri"/>
                          <a:ea typeface="Calibri"/>
                          <a:cs typeface="Calibri"/>
                        </a:rPr>
                        <a:t>.</a:t>
                      </a:r>
                      <a:r>
                        <a:rPr lang="en-US" sz="1600" dirty="0" smtClean="0">
                          <a:latin typeface="Calibri"/>
                          <a:ea typeface="Calibri"/>
                          <a:cs typeface="Calibri"/>
                        </a:rPr>
                        <a:t>435,00</a:t>
                      </a:r>
                      <a:endParaRPr lang="tr-TR" sz="1600" dirty="0">
                        <a:latin typeface="Calibri"/>
                        <a:ea typeface="Calibri"/>
                        <a:cs typeface="Calibri"/>
                      </a:endParaRPr>
                    </a:p>
                  </a:txBody>
                  <a:tcPr marL="0" marR="0" marT="0" marB="0" anchor="ctr"/>
                </a:tc>
                <a:tc>
                  <a:txBody>
                    <a:bodyPr/>
                    <a:lstStyle/>
                    <a:p>
                      <a:pPr algn="ctr"/>
                      <a:r>
                        <a:rPr lang="tr-TR" sz="1600" dirty="0" smtClean="0"/>
                        <a:t>59.907,31</a:t>
                      </a:r>
                      <a:endParaRPr lang="tr-TR" sz="1600" dirty="0"/>
                    </a:p>
                  </a:txBody>
                  <a:tcPr marL="0" marR="0" marT="0" marB="0" anchor="ctr"/>
                </a:tc>
                <a:tc>
                  <a:txBody>
                    <a:bodyPr/>
                    <a:lstStyle/>
                    <a:p>
                      <a:pPr marL="107950" marR="107950" algn="l">
                        <a:lnSpc>
                          <a:spcPts val="1215"/>
                        </a:lnSpc>
                        <a:spcAft>
                          <a:spcPts val="0"/>
                        </a:spcAft>
                      </a:pPr>
                      <a:r>
                        <a:rPr lang="en-US" sz="1600" dirty="0">
                          <a:latin typeface="Calibri"/>
                          <a:ea typeface="Calibri"/>
                          <a:cs typeface="Calibri"/>
                        </a:rPr>
                        <a:t>56,907,31</a:t>
                      </a:r>
                      <a:endParaRPr lang="tr-TR" sz="1600" dirty="0">
                        <a:latin typeface="Calibri"/>
                        <a:ea typeface="Calibri"/>
                        <a:cs typeface="Calibri"/>
                      </a:endParaRPr>
                    </a:p>
                  </a:txBody>
                  <a:tcPr marL="0" marR="0" marT="0" marB="0" anchor="ctr"/>
                </a:tc>
                <a:tc>
                  <a:txBody>
                    <a:bodyPr/>
                    <a:lstStyle/>
                    <a:p>
                      <a:pPr marL="90805" marR="91440" algn="l">
                        <a:lnSpc>
                          <a:spcPts val="1215"/>
                        </a:lnSpc>
                        <a:spcAft>
                          <a:spcPts val="0"/>
                        </a:spcAft>
                      </a:pPr>
                      <a:r>
                        <a:rPr lang="en-US" sz="1600" dirty="0">
                          <a:latin typeface="Calibri"/>
                          <a:ea typeface="Calibri"/>
                          <a:cs typeface="Calibri"/>
                        </a:rPr>
                        <a:t>% 100</a:t>
                      </a:r>
                      <a:endParaRPr lang="tr-TR" sz="1600" dirty="0">
                        <a:latin typeface="Calibri"/>
                        <a:ea typeface="Calibri"/>
                        <a:cs typeface="Calibri"/>
                      </a:endParaRPr>
                    </a:p>
                  </a:txBody>
                  <a:tcPr marL="0" marR="0" marT="0" marB="0" anchor="ctr"/>
                </a:tc>
              </a:tr>
              <a:tr h="844206">
                <a:tc>
                  <a:txBody>
                    <a:bodyPr/>
                    <a:lstStyle/>
                    <a:p>
                      <a:pPr algn="ctr"/>
                      <a:r>
                        <a:rPr lang="tr-TR" dirty="0" smtClean="0"/>
                        <a:t>03</a:t>
                      </a:r>
                      <a:endParaRPr lang="tr-TR" dirty="0"/>
                    </a:p>
                  </a:txBody>
                  <a:tcPr anchor="ctr"/>
                </a:tc>
                <a:tc>
                  <a:txBody>
                    <a:bodyPr/>
                    <a:lstStyle/>
                    <a:p>
                      <a:pPr marL="63500" algn="l">
                        <a:spcAft>
                          <a:spcPts val="0"/>
                        </a:spcAft>
                      </a:pPr>
                      <a:r>
                        <a:rPr lang="en-US" sz="1200" b="1">
                          <a:latin typeface="Calibri"/>
                          <a:ea typeface="Calibri"/>
                          <a:cs typeface="Calibri"/>
                        </a:rPr>
                        <a:t>Mal ve Hizmet Alım Giderleri</a:t>
                      </a:r>
                      <a:endParaRPr lang="tr-TR" sz="1200">
                        <a:latin typeface="Calibri"/>
                        <a:ea typeface="Calibri"/>
                        <a:cs typeface="Calibri"/>
                      </a:endParaRPr>
                    </a:p>
                  </a:txBody>
                  <a:tcPr marL="0" marR="0" marT="0" marB="0" anchor="ctr"/>
                </a:tc>
                <a:tc>
                  <a:txBody>
                    <a:bodyPr/>
                    <a:lstStyle/>
                    <a:p>
                      <a:pPr marL="220980" marR="221615" algn="l">
                        <a:spcAft>
                          <a:spcPts val="0"/>
                        </a:spcAft>
                      </a:pPr>
                      <a:r>
                        <a:rPr lang="en-US" sz="1600">
                          <a:latin typeface="Calibri"/>
                          <a:ea typeface="Calibri"/>
                          <a:cs typeface="Calibri"/>
                        </a:rPr>
                        <a:t>21.746,00</a:t>
                      </a:r>
                      <a:endParaRPr lang="tr-TR" sz="1600">
                        <a:latin typeface="Calibri"/>
                        <a:ea typeface="Calibri"/>
                        <a:cs typeface="Calibri"/>
                      </a:endParaRPr>
                    </a:p>
                  </a:txBody>
                  <a:tcPr marL="0" marR="0" marT="0" marB="0" anchor="ctr"/>
                </a:tc>
                <a:tc>
                  <a:txBody>
                    <a:bodyPr/>
                    <a:lstStyle/>
                    <a:p>
                      <a:pPr marL="290830" marR="288925" algn="ctr">
                        <a:spcAft>
                          <a:spcPts val="0"/>
                        </a:spcAft>
                      </a:pPr>
                      <a:r>
                        <a:rPr lang="en-US" sz="1600" dirty="0">
                          <a:latin typeface="Calibri"/>
                          <a:ea typeface="Calibri"/>
                          <a:cs typeface="Calibri"/>
                        </a:rPr>
                        <a:t>21.746,00</a:t>
                      </a:r>
                      <a:endParaRPr lang="tr-TR" sz="1600" dirty="0">
                        <a:latin typeface="Calibri"/>
                        <a:ea typeface="Calibri"/>
                        <a:cs typeface="Calibri"/>
                      </a:endParaRPr>
                    </a:p>
                  </a:txBody>
                  <a:tcPr marL="0" marR="0" marT="0" marB="0" anchor="ctr"/>
                </a:tc>
                <a:tc>
                  <a:txBody>
                    <a:bodyPr/>
                    <a:lstStyle/>
                    <a:p>
                      <a:pPr marL="107950" marR="107950" algn="l">
                        <a:spcAft>
                          <a:spcPts val="0"/>
                        </a:spcAft>
                      </a:pPr>
                      <a:r>
                        <a:rPr lang="en-US" sz="1600" dirty="0">
                          <a:latin typeface="Calibri"/>
                          <a:ea typeface="Calibri"/>
                          <a:cs typeface="Calibri"/>
                        </a:rPr>
                        <a:t>2.384,14</a:t>
                      </a:r>
                      <a:endParaRPr lang="tr-TR" sz="1600" dirty="0">
                        <a:latin typeface="Calibri"/>
                        <a:ea typeface="Calibri"/>
                        <a:cs typeface="Calibri"/>
                      </a:endParaRPr>
                    </a:p>
                  </a:txBody>
                  <a:tcPr marL="0" marR="0" marT="0" marB="0" anchor="ctr"/>
                </a:tc>
                <a:tc>
                  <a:txBody>
                    <a:bodyPr/>
                    <a:lstStyle/>
                    <a:p>
                      <a:pPr marL="90805" marR="91440" algn="l">
                        <a:spcAft>
                          <a:spcPts val="0"/>
                        </a:spcAft>
                      </a:pPr>
                      <a:r>
                        <a:rPr lang="en-US" sz="1600" dirty="0">
                          <a:latin typeface="Calibri"/>
                          <a:ea typeface="Calibri"/>
                          <a:cs typeface="Calibri"/>
                        </a:rPr>
                        <a:t>% 11</a:t>
                      </a:r>
                      <a:endParaRPr lang="tr-TR" sz="1600" dirty="0">
                        <a:latin typeface="Calibri"/>
                        <a:ea typeface="Calibri"/>
                        <a:cs typeface="Calibri"/>
                      </a:endParaRPr>
                    </a:p>
                  </a:txBody>
                  <a:tcPr marL="0" marR="0" marT="0" marB="0" anchor="ctr"/>
                </a:tc>
              </a:tr>
              <a:tr h="844206">
                <a:tc>
                  <a:txBody>
                    <a:bodyPr/>
                    <a:lstStyle/>
                    <a:p>
                      <a:pPr algn="ctr"/>
                      <a:endParaRPr lang="tr-TR" sz="2000" dirty="0">
                        <a:solidFill>
                          <a:srgbClr val="FF0000"/>
                        </a:solidFill>
                      </a:endParaRPr>
                    </a:p>
                  </a:txBody>
                  <a:tcPr anchor="ctr"/>
                </a:tc>
                <a:tc>
                  <a:txBody>
                    <a:bodyPr/>
                    <a:lstStyle/>
                    <a:p>
                      <a:r>
                        <a:rPr lang="tr-TR" sz="2000" dirty="0" smtClean="0">
                          <a:solidFill>
                            <a:srgbClr val="FF0000"/>
                          </a:solidFill>
                        </a:rPr>
                        <a:t>TOPLAM</a:t>
                      </a:r>
                      <a:endParaRPr lang="tr-TR" sz="2000" dirty="0">
                        <a:solidFill>
                          <a:srgbClr val="FF0000"/>
                        </a:solidFill>
                      </a:endParaRPr>
                    </a:p>
                  </a:txBody>
                  <a:tcPr anchor="ctr"/>
                </a:tc>
                <a:tc>
                  <a:txBody>
                    <a:bodyPr/>
                    <a:lstStyle/>
                    <a:p>
                      <a:pPr marL="221615" marR="221615" algn="ctr">
                        <a:spcAft>
                          <a:spcPts val="0"/>
                        </a:spcAft>
                      </a:pPr>
                      <a:r>
                        <a:rPr lang="en-US" sz="2000" dirty="0">
                          <a:solidFill>
                            <a:srgbClr val="FF0000"/>
                          </a:solidFill>
                          <a:latin typeface="Calibri"/>
                          <a:ea typeface="Calibri"/>
                          <a:cs typeface="Calibri"/>
                        </a:rPr>
                        <a:t>759.016</a:t>
                      </a:r>
                      <a:endParaRPr lang="tr-TR" sz="2000" dirty="0">
                        <a:solidFill>
                          <a:srgbClr val="FF0000"/>
                        </a:solidFill>
                        <a:latin typeface="Calibri"/>
                        <a:ea typeface="Calibri"/>
                        <a:cs typeface="Calibri"/>
                      </a:endParaRPr>
                    </a:p>
                  </a:txBody>
                  <a:tcPr marL="0" marR="0" marT="0" marB="0" anchor="ctr"/>
                </a:tc>
                <a:tc>
                  <a:txBody>
                    <a:bodyPr/>
                    <a:lstStyle/>
                    <a:p>
                      <a:pPr marL="290830" marR="289560" algn="ctr">
                        <a:spcAft>
                          <a:spcPts val="0"/>
                        </a:spcAft>
                      </a:pPr>
                      <a:r>
                        <a:rPr lang="en-US" sz="2000" dirty="0">
                          <a:solidFill>
                            <a:srgbClr val="FF0000"/>
                          </a:solidFill>
                          <a:latin typeface="Calibri"/>
                          <a:ea typeface="Calibri"/>
                          <a:cs typeface="Calibri"/>
                        </a:rPr>
                        <a:t>606.187,91</a:t>
                      </a:r>
                      <a:endParaRPr lang="tr-TR" sz="2000" dirty="0">
                        <a:solidFill>
                          <a:srgbClr val="FF0000"/>
                        </a:solidFill>
                        <a:latin typeface="Calibri"/>
                        <a:ea typeface="Calibri"/>
                        <a:cs typeface="Calibri"/>
                      </a:endParaRPr>
                    </a:p>
                  </a:txBody>
                  <a:tcPr marL="0" marR="0" marT="0" marB="0" anchor="ctr"/>
                </a:tc>
                <a:tc>
                  <a:txBody>
                    <a:bodyPr/>
                    <a:lstStyle/>
                    <a:p>
                      <a:pPr marL="107950" marR="107950" algn="ctr">
                        <a:spcAft>
                          <a:spcPts val="0"/>
                        </a:spcAft>
                      </a:pPr>
                      <a:r>
                        <a:rPr lang="en-US" sz="2000" dirty="0">
                          <a:solidFill>
                            <a:srgbClr val="FF0000"/>
                          </a:solidFill>
                          <a:latin typeface="Calibri"/>
                          <a:ea typeface="Calibri"/>
                          <a:cs typeface="Calibri"/>
                        </a:rPr>
                        <a:t>586.826,05</a:t>
                      </a:r>
                      <a:endParaRPr lang="tr-TR" sz="2000" dirty="0">
                        <a:solidFill>
                          <a:srgbClr val="FF0000"/>
                        </a:solidFill>
                        <a:latin typeface="Calibri"/>
                        <a:ea typeface="Calibri"/>
                        <a:cs typeface="Calibri"/>
                      </a:endParaRPr>
                    </a:p>
                  </a:txBody>
                  <a:tcPr marL="0" marR="0" marT="0" marB="0" anchor="ctr"/>
                </a:tc>
                <a:tc>
                  <a:txBody>
                    <a:bodyPr/>
                    <a:lstStyle/>
                    <a:p>
                      <a:r>
                        <a:rPr lang="tr-TR" sz="2000" dirty="0" smtClean="0">
                          <a:solidFill>
                            <a:srgbClr val="FF0000"/>
                          </a:solidFill>
                        </a:rPr>
                        <a:t>%97</a:t>
                      </a:r>
                      <a:endParaRPr lang="tr-TR" sz="2000" dirty="0">
                        <a:solidFill>
                          <a:srgbClr val="FF0000"/>
                        </a:solidFill>
                      </a:endParaRPr>
                    </a:p>
                  </a:txBody>
                  <a:tcPr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MALİ YAPIMIZ</a:t>
            </a:r>
            <a:br>
              <a:rPr lang="tr-TR" b="1" dirty="0" smtClean="0"/>
            </a:br>
            <a:r>
              <a:rPr lang="tr-TR" sz="2000" b="1" dirty="0" smtClean="0"/>
              <a:t>Bütçe Giderleri (İkinci  Öğretim)</a:t>
            </a:r>
            <a:endParaRPr lang="tr-TR" sz="2000" b="1" dirty="0"/>
          </a:p>
        </p:txBody>
      </p:sp>
      <p:graphicFrame>
        <p:nvGraphicFramePr>
          <p:cNvPr id="5" name="4 İçerik Yer Tutucusu"/>
          <p:cNvGraphicFramePr>
            <a:graphicFrameLocks noGrp="1"/>
          </p:cNvGraphicFramePr>
          <p:nvPr>
            <p:ph idx="1"/>
          </p:nvPr>
        </p:nvGraphicFramePr>
        <p:xfrm>
          <a:off x="539552" y="1484784"/>
          <a:ext cx="8136906" cy="4615576"/>
        </p:xfrm>
        <a:graphic>
          <a:graphicData uri="http://schemas.openxmlformats.org/drawingml/2006/table">
            <a:tbl>
              <a:tblPr firstRow="1" bandRow="1">
                <a:tableStyleId>{5C22544A-7EE6-4342-B048-85BDC9FD1C3A}</a:tableStyleId>
              </a:tblPr>
              <a:tblGrid>
                <a:gridCol w="1356151"/>
                <a:gridCol w="1596177"/>
                <a:gridCol w="1440160"/>
                <a:gridCol w="1728192"/>
                <a:gridCol w="1296144"/>
                <a:gridCol w="720082"/>
              </a:tblGrid>
              <a:tr h="788134">
                <a:tc>
                  <a:txBody>
                    <a:bodyPr/>
                    <a:lstStyle/>
                    <a:p>
                      <a:endParaRPr lang="tr-TR" dirty="0"/>
                    </a:p>
                  </a:txBody>
                  <a:tcPr/>
                </a:tc>
                <a:tc>
                  <a:txBody>
                    <a:bodyPr/>
                    <a:lstStyle/>
                    <a:p>
                      <a:pPr algn="l">
                        <a:spcAft>
                          <a:spcPts val="0"/>
                        </a:spcAft>
                      </a:pPr>
                      <a:endParaRPr lang="en-US" sz="1000" dirty="0">
                        <a:latin typeface="Calibri"/>
                        <a:ea typeface="Calibri"/>
                        <a:cs typeface="Calibri"/>
                      </a:endParaRPr>
                    </a:p>
                    <a:p>
                      <a:pPr marL="63500" marR="113030" algn="l">
                        <a:spcBef>
                          <a:spcPts val="610"/>
                        </a:spcBef>
                        <a:spcAft>
                          <a:spcPts val="0"/>
                        </a:spcAft>
                      </a:pPr>
                      <a:r>
                        <a:rPr lang="en-US" sz="1000" b="1" dirty="0">
                          <a:latin typeface="Calibri"/>
                          <a:ea typeface="Calibri"/>
                          <a:cs typeface="Calibri"/>
                        </a:rPr>
                        <a:t>BÜTÇE GİDERLERİ TOPLAMI</a:t>
                      </a:r>
                      <a:endParaRPr lang="tr-TR" sz="1100" dirty="0">
                        <a:latin typeface="Calibri"/>
                        <a:ea typeface="Calibri"/>
                        <a:cs typeface="Calibri"/>
                      </a:endParaRPr>
                    </a:p>
                  </a:txBody>
                  <a:tcPr marL="0" marR="0" marT="0" marB="0"/>
                </a:tc>
                <a:tc>
                  <a:txBody>
                    <a:bodyPr/>
                    <a:lstStyle/>
                    <a:p>
                      <a:pPr marL="197485" marR="198755" indent="20955" algn="just">
                        <a:lnSpc>
                          <a:spcPct val="150000"/>
                        </a:lnSpc>
                        <a:spcAft>
                          <a:spcPts val="0"/>
                        </a:spcAft>
                      </a:pP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Başlangıç</a:t>
                      </a:r>
                      <a:r>
                        <a:rPr lang="en-US" sz="1000" b="1" dirty="0">
                          <a:latin typeface="Calibri"/>
                          <a:ea typeface="Calibri"/>
                          <a:cs typeface="Calibri"/>
                        </a:rPr>
                        <a:t> </a:t>
                      </a:r>
                      <a:r>
                        <a:rPr lang="en-US" sz="1000" b="1" dirty="0" err="1">
                          <a:latin typeface="Calibri"/>
                          <a:ea typeface="Calibri"/>
                          <a:cs typeface="Calibri"/>
                        </a:rPr>
                        <a:t>Ödeneği</a:t>
                      </a:r>
                      <a:endParaRPr lang="tr-TR" sz="1100" dirty="0">
                        <a:latin typeface="Calibri"/>
                        <a:ea typeface="Calibri"/>
                        <a:cs typeface="Calibri"/>
                      </a:endParaRPr>
                    </a:p>
                  </a:txBody>
                  <a:tcPr marL="0" marR="0" marT="0" marB="0"/>
                </a:tc>
                <a:tc>
                  <a:txBody>
                    <a:bodyPr/>
                    <a:lstStyle/>
                    <a:p>
                      <a:pPr marL="93980" marR="81280" indent="5715" algn="l">
                        <a:lnSpc>
                          <a:spcPct val="150000"/>
                        </a:lnSpc>
                        <a:spcAft>
                          <a:spcPts val="0"/>
                        </a:spcAft>
                      </a:pPr>
                      <a:r>
                        <a:rPr lang="en-US" sz="1000" b="1" dirty="0">
                          <a:latin typeface="Calibri"/>
                          <a:ea typeface="Calibri"/>
                          <a:cs typeface="Calibri"/>
                        </a:rPr>
                        <a:t>** </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Yılsonu</a:t>
                      </a:r>
                      <a:r>
                        <a:rPr lang="en-US" sz="1000" b="1" dirty="0">
                          <a:latin typeface="Calibri"/>
                          <a:ea typeface="Calibri"/>
                          <a:cs typeface="Calibri"/>
                        </a:rPr>
                        <a:t> </a:t>
                      </a:r>
                      <a:r>
                        <a:rPr lang="en-US" sz="1000" b="1" dirty="0" err="1">
                          <a:latin typeface="Calibri"/>
                          <a:ea typeface="Calibri"/>
                          <a:cs typeface="Calibri"/>
                        </a:rPr>
                        <a:t>Toplam</a:t>
                      </a:r>
                      <a:r>
                        <a:rPr lang="en-US" sz="1000" b="1" dirty="0">
                          <a:latin typeface="Calibri"/>
                          <a:ea typeface="Calibri"/>
                          <a:cs typeface="Calibri"/>
                        </a:rPr>
                        <a:t> </a:t>
                      </a:r>
                      <a:r>
                        <a:rPr lang="en-US" sz="1000" b="1" dirty="0" err="1">
                          <a:latin typeface="Calibri"/>
                          <a:ea typeface="Calibri"/>
                          <a:cs typeface="Calibri"/>
                        </a:rPr>
                        <a:t>Ödenek</a:t>
                      </a:r>
                      <a:endParaRPr lang="tr-TR" sz="1100" dirty="0">
                        <a:latin typeface="Calibri"/>
                        <a:ea typeface="Calibri"/>
                        <a:cs typeface="Calibri"/>
                      </a:endParaRPr>
                    </a:p>
                  </a:txBody>
                  <a:tcPr marL="0" marR="0" marT="0" marB="0"/>
                </a:tc>
                <a:tc>
                  <a:txBody>
                    <a:bodyPr/>
                    <a:lstStyle/>
                    <a:p>
                      <a:pPr marL="109855" marR="107950" algn="ctr">
                        <a:lnSpc>
                          <a:spcPct val="150000"/>
                        </a:lnSpc>
                        <a:spcAft>
                          <a:spcPts val="0"/>
                        </a:spcAft>
                      </a:pPr>
                      <a:r>
                        <a:rPr lang="en-US" sz="1000" b="1" dirty="0">
                          <a:latin typeface="Calibri"/>
                          <a:ea typeface="Calibri"/>
                          <a:cs typeface="Calibri"/>
                        </a:rPr>
                        <a:t>*</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Gerçekleşen</a:t>
                      </a:r>
                      <a:r>
                        <a:rPr lang="en-US" sz="1000" b="1" dirty="0">
                          <a:latin typeface="Calibri"/>
                          <a:ea typeface="Calibri"/>
                          <a:cs typeface="Calibri"/>
                        </a:rPr>
                        <a:t> </a:t>
                      </a:r>
                      <a:r>
                        <a:rPr lang="en-US" sz="1000" b="1" dirty="0" err="1">
                          <a:latin typeface="Calibri"/>
                          <a:ea typeface="Calibri"/>
                          <a:cs typeface="Calibri"/>
                        </a:rPr>
                        <a:t>Harcama</a:t>
                      </a:r>
                      <a:r>
                        <a:rPr lang="en-US" sz="1000" b="1" dirty="0">
                          <a:latin typeface="Calibri"/>
                          <a:ea typeface="Calibri"/>
                          <a:cs typeface="Calibri"/>
                        </a:rPr>
                        <a:t> </a:t>
                      </a:r>
                      <a:r>
                        <a:rPr lang="en-US" sz="1000" b="1" dirty="0" err="1">
                          <a:latin typeface="Calibri"/>
                          <a:ea typeface="Calibri"/>
                          <a:cs typeface="Calibri"/>
                        </a:rPr>
                        <a:t>Toplamı</a:t>
                      </a:r>
                      <a:endParaRPr lang="tr-TR" sz="1100" dirty="0">
                        <a:latin typeface="Calibri"/>
                        <a:ea typeface="Calibri"/>
                        <a:cs typeface="Calibri"/>
                      </a:endParaRPr>
                    </a:p>
                  </a:txBody>
                  <a:tcPr marL="0" marR="0" marT="0" marB="0"/>
                </a:tc>
                <a:tc>
                  <a:txBody>
                    <a:bodyPr/>
                    <a:lstStyle/>
                    <a:p>
                      <a:pPr marL="92710" marR="91440" algn="ctr">
                        <a:lnSpc>
                          <a:spcPct val="150000"/>
                        </a:lnSpc>
                        <a:spcAft>
                          <a:spcPts val="0"/>
                        </a:spcAft>
                      </a:pPr>
                      <a:r>
                        <a:rPr lang="en-US" sz="1000" b="1" dirty="0" err="1">
                          <a:latin typeface="Calibri"/>
                          <a:ea typeface="Calibri"/>
                          <a:cs typeface="Calibri"/>
                        </a:rPr>
                        <a:t>Gerçekleşme</a:t>
                      </a:r>
                      <a:r>
                        <a:rPr lang="en-US" sz="1000" b="1" dirty="0">
                          <a:latin typeface="Calibri"/>
                          <a:ea typeface="Calibri"/>
                          <a:cs typeface="Calibri"/>
                        </a:rPr>
                        <a:t> </a:t>
                      </a:r>
                      <a:r>
                        <a:rPr lang="en-US" sz="1000" b="1" dirty="0" err="1">
                          <a:latin typeface="Calibri"/>
                          <a:ea typeface="Calibri"/>
                          <a:cs typeface="Calibri"/>
                        </a:rPr>
                        <a:t>Oranı</a:t>
                      </a:r>
                      <a:r>
                        <a:rPr lang="en-US" sz="1000" b="1" dirty="0">
                          <a:latin typeface="Calibri"/>
                          <a:ea typeface="Calibri"/>
                          <a:cs typeface="Calibri"/>
                        </a:rPr>
                        <a:t> (%) (*/**)</a:t>
                      </a:r>
                      <a:endParaRPr lang="tr-TR" sz="1100" dirty="0">
                        <a:latin typeface="Calibri"/>
                        <a:ea typeface="Calibri"/>
                        <a:cs typeface="Calibri"/>
                      </a:endParaRPr>
                    </a:p>
                  </a:txBody>
                  <a:tcPr marL="0" marR="0" marT="0" marB="0"/>
                </a:tc>
              </a:tr>
              <a:tr h="788134">
                <a:tc>
                  <a:txBody>
                    <a:bodyPr/>
                    <a:lstStyle/>
                    <a:p>
                      <a:pPr algn="ctr"/>
                      <a:r>
                        <a:rPr lang="tr-TR" dirty="0" smtClean="0"/>
                        <a:t>01</a:t>
                      </a:r>
                      <a:endParaRPr lang="tr-TR" dirty="0"/>
                    </a:p>
                  </a:txBody>
                  <a:tcPr anchor="ctr"/>
                </a:tc>
                <a:tc>
                  <a:txBody>
                    <a:bodyPr/>
                    <a:lstStyle/>
                    <a:p>
                      <a:pPr marL="63500" marR="113030" algn="l">
                        <a:lnSpc>
                          <a:spcPts val="1215"/>
                        </a:lnSpc>
                        <a:spcAft>
                          <a:spcPts val="0"/>
                        </a:spcAft>
                      </a:pPr>
                      <a:r>
                        <a:rPr lang="en-US" sz="1600" b="1" dirty="0" err="1">
                          <a:latin typeface="Calibri"/>
                          <a:ea typeface="Calibri"/>
                          <a:cs typeface="Calibri"/>
                        </a:rPr>
                        <a:t>Personel</a:t>
                      </a:r>
                      <a:r>
                        <a:rPr lang="en-US" sz="1600" b="1" dirty="0">
                          <a:latin typeface="Calibri"/>
                          <a:ea typeface="Calibri"/>
                          <a:cs typeface="Calibri"/>
                        </a:rPr>
                        <a:t> </a:t>
                      </a:r>
                      <a:r>
                        <a:rPr lang="en-US" sz="1600" b="1" dirty="0" err="1">
                          <a:latin typeface="Calibri"/>
                          <a:ea typeface="Calibri"/>
                          <a:cs typeface="Calibri"/>
                        </a:rPr>
                        <a:t>Giderleri</a:t>
                      </a:r>
                      <a:endParaRPr lang="tr-TR" sz="1600" dirty="0">
                        <a:latin typeface="Calibri"/>
                        <a:ea typeface="Calibri"/>
                        <a:cs typeface="Calibri"/>
                      </a:endParaRPr>
                    </a:p>
                  </a:txBody>
                  <a:tcPr marL="0" marR="0" marT="0" marB="0" anchor="ctr"/>
                </a:tc>
                <a:tc>
                  <a:txBody>
                    <a:bodyPr/>
                    <a:lstStyle/>
                    <a:p>
                      <a:pPr marR="221615" algn="ctr">
                        <a:spcAft>
                          <a:spcPts val="0"/>
                        </a:spcAft>
                      </a:pPr>
                      <a:r>
                        <a:rPr lang="en-US" sz="1600" dirty="0">
                          <a:latin typeface="Calibri"/>
                          <a:ea typeface="Calibri"/>
                          <a:cs typeface="Calibri"/>
                        </a:rPr>
                        <a:t>89.546,00</a:t>
                      </a:r>
                      <a:endParaRPr lang="tr-TR" sz="1600" dirty="0">
                        <a:latin typeface="Calibri"/>
                        <a:ea typeface="Calibri"/>
                        <a:cs typeface="Calibri"/>
                      </a:endParaRPr>
                    </a:p>
                  </a:txBody>
                  <a:tcPr marL="0" marR="0" marT="0" marB="0" anchor="ctr"/>
                </a:tc>
                <a:tc>
                  <a:txBody>
                    <a:bodyPr/>
                    <a:lstStyle/>
                    <a:p>
                      <a:pPr marR="289560" algn="ctr">
                        <a:spcAft>
                          <a:spcPts val="0"/>
                        </a:spcAft>
                      </a:pPr>
                      <a:r>
                        <a:rPr lang="en-US" sz="1600" dirty="0">
                          <a:latin typeface="Calibri"/>
                          <a:ea typeface="Calibri"/>
                          <a:cs typeface="Calibri"/>
                        </a:rPr>
                        <a:t>169.411,00</a:t>
                      </a:r>
                      <a:endParaRPr lang="tr-TR" sz="1600" dirty="0">
                        <a:latin typeface="Calibri"/>
                        <a:ea typeface="Calibri"/>
                        <a:cs typeface="Calibri"/>
                      </a:endParaRPr>
                    </a:p>
                  </a:txBody>
                  <a:tcPr marL="0" marR="0" marT="0" marB="0" anchor="ctr"/>
                </a:tc>
                <a:tc>
                  <a:txBody>
                    <a:bodyPr/>
                    <a:lstStyle/>
                    <a:p>
                      <a:pPr marL="107950" marR="107950" algn="ctr">
                        <a:spcAft>
                          <a:spcPts val="0"/>
                        </a:spcAft>
                      </a:pPr>
                      <a:r>
                        <a:rPr lang="en-US" sz="1600">
                          <a:latin typeface="Calibri"/>
                          <a:ea typeface="Calibri"/>
                          <a:cs typeface="Calibri"/>
                        </a:rPr>
                        <a:t>166.854,36</a:t>
                      </a:r>
                      <a:endParaRPr lang="tr-TR" sz="1600">
                        <a:latin typeface="Calibri"/>
                        <a:ea typeface="Calibri"/>
                        <a:cs typeface="Calibri"/>
                      </a:endParaRPr>
                    </a:p>
                  </a:txBody>
                  <a:tcPr marL="0" marR="0" marT="0" marB="0" anchor="ctr"/>
                </a:tc>
                <a:tc>
                  <a:txBody>
                    <a:bodyPr/>
                    <a:lstStyle/>
                    <a:p>
                      <a:pPr marL="91440" marR="91440" algn="ctr">
                        <a:spcAft>
                          <a:spcPts val="0"/>
                        </a:spcAft>
                      </a:pPr>
                      <a:r>
                        <a:rPr lang="en-US" sz="1600">
                          <a:latin typeface="Calibri"/>
                          <a:ea typeface="Calibri"/>
                          <a:cs typeface="Calibri"/>
                        </a:rPr>
                        <a:t>% 98</a:t>
                      </a:r>
                      <a:endParaRPr lang="tr-TR" sz="1600">
                        <a:latin typeface="Calibri"/>
                        <a:ea typeface="Calibri"/>
                        <a:cs typeface="Calibri"/>
                      </a:endParaRPr>
                    </a:p>
                  </a:txBody>
                  <a:tcPr marL="0" marR="0" marT="0" marB="0" anchor="ctr"/>
                </a:tc>
              </a:tr>
              <a:tr h="1160036">
                <a:tc>
                  <a:txBody>
                    <a:bodyPr/>
                    <a:lstStyle/>
                    <a:p>
                      <a:pPr algn="ctr"/>
                      <a:r>
                        <a:rPr lang="tr-TR" dirty="0" smtClean="0"/>
                        <a:t>02</a:t>
                      </a:r>
                      <a:endParaRPr lang="tr-TR" dirty="0"/>
                    </a:p>
                  </a:txBody>
                  <a:tcPr anchor="ctr"/>
                </a:tc>
                <a:tc>
                  <a:txBody>
                    <a:bodyPr/>
                    <a:lstStyle/>
                    <a:p>
                      <a:pPr marL="63500" marR="113030" algn="l">
                        <a:lnSpc>
                          <a:spcPct val="150000"/>
                        </a:lnSpc>
                        <a:spcAft>
                          <a:spcPts val="0"/>
                        </a:spcAft>
                      </a:pPr>
                      <a:r>
                        <a:rPr lang="en-US" sz="1600" b="1" dirty="0" err="1">
                          <a:latin typeface="Calibri"/>
                          <a:ea typeface="Calibri"/>
                          <a:cs typeface="Calibri"/>
                        </a:rPr>
                        <a:t>Sosyal</a:t>
                      </a:r>
                      <a:r>
                        <a:rPr lang="en-US" sz="1600" b="1" dirty="0">
                          <a:latin typeface="Calibri"/>
                          <a:ea typeface="Calibri"/>
                          <a:cs typeface="Calibri"/>
                        </a:rPr>
                        <a:t> </a:t>
                      </a:r>
                      <a:r>
                        <a:rPr lang="en-US" sz="1600" b="1" dirty="0" err="1">
                          <a:latin typeface="Calibri"/>
                          <a:ea typeface="Calibri"/>
                          <a:cs typeface="Calibri"/>
                        </a:rPr>
                        <a:t>Güvenlik</a:t>
                      </a:r>
                      <a:r>
                        <a:rPr lang="en-US" sz="1600" b="1" dirty="0">
                          <a:latin typeface="Calibri"/>
                          <a:ea typeface="Calibri"/>
                          <a:cs typeface="Calibri"/>
                        </a:rPr>
                        <a:t> </a:t>
                      </a:r>
                      <a:r>
                        <a:rPr lang="en-US" sz="1600" b="1" dirty="0" err="1">
                          <a:latin typeface="Calibri"/>
                          <a:ea typeface="Calibri"/>
                          <a:cs typeface="Calibri"/>
                        </a:rPr>
                        <a:t>Kurumlarına</a:t>
                      </a:r>
                      <a:r>
                        <a:rPr lang="en-US" sz="1600" b="1" dirty="0">
                          <a:latin typeface="Calibri"/>
                          <a:ea typeface="Calibri"/>
                          <a:cs typeface="Calibri"/>
                        </a:rPr>
                        <a:t> </a:t>
                      </a:r>
                      <a:r>
                        <a:rPr lang="en-US" sz="1600" b="1" dirty="0" err="1">
                          <a:latin typeface="Calibri"/>
                          <a:ea typeface="Calibri"/>
                          <a:cs typeface="Calibri"/>
                        </a:rPr>
                        <a:t>Devlet</a:t>
                      </a:r>
                      <a:r>
                        <a:rPr lang="en-US" sz="1600" b="1" dirty="0">
                          <a:latin typeface="Calibri"/>
                          <a:ea typeface="Calibri"/>
                          <a:cs typeface="Calibri"/>
                        </a:rPr>
                        <a:t> </a:t>
                      </a:r>
                      <a:r>
                        <a:rPr lang="en-US" sz="1600" b="1" dirty="0" err="1">
                          <a:latin typeface="Calibri"/>
                          <a:ea typeface="Calibri"/>
                          <a:cs typeface="Calibri"/>
                        </a:rPr>
                        <a:t>Primi</a:t>
                      </a:r>
                      <a:r>
                        <a:rPr lang="en-US" sz="1600" b="1" dirty="0">
                          <a:latin typeface="Calibri"/>
                          <a:ea typeface="Calibri"/>
                          <a:cs typeface="Calibri"/>
                        </a:rPr>
                        <a:t> </a:t>
                      </a:r>
                      <a:r>
                        <a:rPr lang="en-US" sz="1600" b="1" dirty="0" err="1">
                          <a:latin typeface="Calibri"/>
                          <a:ea typeface="Calibri"/>
                          <a:cs typeface="Calibri"/>
                        </a:rPr>
                        <a:t>Giderleri</a:t>
                      </a:r>
                      <a:endParaRPr lang="tr-TR" sz="1600" dirty="0">
                        <a:latin typeface="Calibri"/>
                        <a:ea typeface="Calibri"/>
                        <a:cs typeface="Calibri"/>
                      </a:endParaRPr>
                    </a:p>
                  </a:txBody>
                  <a:tcPr marL="0" marR="0" marT="0" marB="0" anchor="ctr"/>
                </a:tc>
                <a:tc>
                  <a:txBody>
                    <a:bodyPr/>
                    <a:lstStyle/>
                    <a:p>
                      <a:pPr marR="635" algn="ctr">
                        <a:lnSpc>
                          <a:spcPts val="1215"/>
                        </a:lnSpc>
                        <a:spcAft>
                          <a:spcPts val="0"/>
                        </a:spcAft>
                      </a:pPr>
                      <a:r>
                        <a:rPr lang="en-US" sz="1600" dirty="0">
                          <a:latin typeface="Calibri"/>
                          <a:ea typeface="Calibri"/>
                          <a:cs typeface="Calibri"/>
                        </a:rPr>
                        <a:t>-</a:t>
                      </a:r>
                      <a:endParaRPr lang="tr-TR" sz="1600" dirty="0">
                        <a:latin typeface="Calibri"/>
                        <a:ea typeface="Calibri"/>
                        <a:cs typeface="Calibri"/>
                      </a:endParaRPr>
                    </a:p>
                  </a:txBody>
                  <a:tcPr marL="0" marR="0" marT="0" marB="0" anchor="ctr"/>
                </a:tc>
                <a:tc>
                  <a:txBody>
                    <a:bodyPr/>
                    <a:lstStyle/>
                    <a:p>
                      <a:pPr marL="1905" algn="ctr">
                        <a:lnSpc>
                          <a:spcPts val="1215"/>
                        </a:lnSpc>
                        <a:spcAft>
                          <a:spcPts val="0"/>
                        </a:spcAft>
                      </a:pPr>
                      <a:r>
                        <a:rPr lang="en-US" sz="1600" dirty="0">
                          <a:latin typeface="Calibri"/>
                          <a:ea typeface="Calibri"/>
                          <a:cs typeface="Calibri"/>
                        </a:rPr>
                        <a:t>1.000</a:t>
                      </a:r>
                      <a:endParaRPr lang="tr-TR" sz="1600" dirty="0">
                        <a:latin typeface="Calibri"/>
                        <a:ea typeface="Calibri"/>
                        <a:cs typeface="Calibri"/>
                      </a:endParaRPr>
                    </a:p>
                  </a:txBody>
                  <a:tcPr marL="0" marR="0" marT="0" marB="0" anchor="ctr"/>
                </a:tc>
                <a:tc>
                  <a:txBody>
                    <a:bodyPr/>
                    <a:lstStyle/>
                    <a:p>
                      <a:pPr algn="ctr">
                        <a:lnSpc>
                          <a:spcPts val="1215"/>
                        </a:lnSpc>
                        <a:spcAft>
                          <a:spcPts val="0"/>
                        </a:spcAft>
                      </a:pPr>
                      <a:r>
                        <a:rPr lang="en-US" sz="1600" dirty="0">
                          <a:latin typeface="Calibri"/>
                          <a:ea typeface="Calibri"/>
                          <a:cs typeface="Calibri"/>
                        </a:rPr>
                        <a:t>-</a:t>
                      </a:r>
                      <a:endParaRPr lang="tr-TR" sz="1600" dirty="0">
                        <a:latin typeface="Calibri"/>
                        <a:ea typeface="Calibri"/>
                        <a:cs typeface="Calibri"/>
                      </a:endParaRPr>
                    </a:p>
                  </a:txBody>
                  <a:tcPr marL="0" marR="0" marT="0" marB="0" anchor="ctr"/>
                </a:tc>
                <a:tc>
                  <a:txBody>
                    <a:bodyPr/>
                    <a:lstStyle/>
                    <a:p>
                      <a:pPr algn="ctr">
                        <a:lnSpc>
                          <a:spcPts val="1215"/>
                        </a:lnSpc>
                        <a:spcAft>
                          <a:spcPts val="0"/>
                        </a:spcAft>
                      </a:pPr>
                      <a:r>
                        <a:rPr lang="en-US" sz="1600" dirty="0">
                          <a:latin typeface="Calibri"/>
                          <a:ea typeface="Calibri"/>
                          <a:cs typeface="Calibri"/>
                        </a:rPr>
                        <a:t>% 0</a:t>
                      </a:r>
                      <a:endParaRPr lang="tr-TR" sz="1600" dirty="0">
                        <a:latin typeface="Calibri"/>
                        <a:ea typeface="Calibri"/>
                        <a:cs typeface="Calibri"/>
                      </a:endParaRPr>
                    </a:p>
                  </a:txBody>
                  <a:tcPr marL="0" marR="0" marT="0" marB="0" anchor="ctr"/>
                </a:tc>
              </a:tr>
              <a:tr h="788134">
                <a:tc>
                  <a:txBody>
                    <a:bodyPr/>
                    <a:lstStyle/>
                    <a:p>
                      <a:pPr algn="ctr"/>
                      <a:r>
                        <a:rPr lang="tr-TR" dirty="0" smtClean="0"/>
                        <a:t>03</a:t>
                      </a:r>
                      <a:endParaRPr lang="tr-TR" dirty="0"/>
                    </a:p>
                  </a:txBody>
                  <a:tcPr anchor="ctr"/>
                </a:tc>
                <a:tc>
                  <a:txBody>
                    <a:bodyPr/>
                    <a:lstStyle/>
                    <a:p>
                      <a:pPr marL="63500" algn="l">
                        <a:spcAft>
                          <a:spcPts val="0"/>
                        </a:spcAft>
                      </a:pPr>
                      <a:r>
                        <a:rPr lang="en-US" sz="1600" b="1">
                          <a:latin typeface="Calibri"/>
                          <a:ea typeface="Calibri"/>
                          <a:cs typeface="Calibri"/>
                        </a:rPr>
                        <a:t>Mal ve Hizmet Alım Giderleri</a:t>
                      </a:r>
                      <a:endParaRPr lang="tr-TR" sz="1600">
                        <a:latin typeface="Calibri"/>
                        <a:ea typeface="Calibri"/>
                        <a:cs typeface="Calibri"/>
                      </a:endParaRPr>
                    </a:p>
                  </a:txBody>
                  <a:tcPr marL="0" marR="0" marT="0" marB="0" anchor="ctr"/>
                </a:tc>
                <a:tc>
                  <a:txBody>
                    <a:bodyPr/>
                    <a:lstStyle/>
                    <a:p>
                      <a:pPr marR="221615" algn="ctr">
                        <a:lnSpc>
                          <a:spcPts val="1215"/>
                        </a:lnSpc>
                        <a:spcAft>
                          <a:spcPts val="0"/>
                        </a:spcAft>
                      </a:pPr>
                      <a:r>
                        <a:rPr lang="en-US" sz="1600" dirty="0">
                          <a:latin typeface="Calibri"/>
                          <a:ea typeface="Calibri"/>
                          <a:cs typeface="Calibri"/>
                        </a:rPr>
                        <a:t>27.952,00</a:t>
                      </a:r>
                      <a:endParaRPr lang="tr-TR" sz="1600" dirty="0">
                        <a:latin typeface="Calibri"/>
                        <a:ea typeface="Calibri"/>
                        <a:cs typeface="Calibri"/>
                      </a:endParaRPr>
                    </a:p>
                  </a:txBody>
                  <a:tcPr marL="0" marR="0" marT="0" marB="0" anchor="ctr"/>
                </a:tc>
                <a:tc>
                  <a:txBody>
                    <a:bodyPr/>
                    <a:lstStyle/>
                    <a:p>
                      <a:pPr marR="288925" algn="ctr">
                        <a:lnSpc>
                          <a:spcPts val="1215"/>
                        </a:lnSpc>
                        <a:spcAft>
                          <a:spcPts val="0"/>
                        </a:spcAft>
                      </a:pPr>
                      <a:r>
                        <a:rPr lang="en-US" sz="1600" dirty="0">
                          <a:latin typeface="Calibri"/>
                          <a:ea typeface="Calibri"/>
                          <a:cs typeface="Calibri"/>
                        </a:rPr>
                        <a:t>107.176,00</a:t>
                      </a:r>
                      <a:endParaRPr lang="tr-TR" sz="1600" dirty="0">
                        <a:latin typeface="Calibri"/>
                        <a:ea typeface="Calibri"/>
                        <a:cs typeface="Calibri"/>
                      </a:endParaRPr>
                    </a:p>
                  </a:txBody>
                  <a:tcPr marL="0" marR="0" marT="0" marB="0" anchor="ctr"/>
                </a:tc>
                <a:tc>
                  <a:txBody>
                    <a:bodyPr/>
                    <a:lstStyle/>
                    <a:p>
                      <a:pPr marL="107950" marR="107950" algn="ctr">
                        <a:lnSpc>
                          <a:spcPts val="1215"/>
                        </a:lnSpc>
                        <a:spcAft>
                          <a:spcPts val="0"/>
                        </a:spcAft>
                      </a:pPr>
                      <a:r>
                        <a:rPr lang="en-US" sz="1600" dirty="0">
                          <a:latin typeface="Calibri"/>
                          <a:ea typeface="Calibri"/>
                          <a:cs typeface="Calibri"/>
                        </a:rPr>
                        <a:t>2.832,00</a:t>
                      </a:r>
                      <a:endParaRPr lang="tr-TR" sz="1600" dirty="0">
                        <a:latin typeface="Calibri"/>
                        <a:ea typeface="Calibri"/>
                        <a:cs typeface="Calibri"/>
                      </a:endParaRPr>
                    </a:p>
                  </a:txBody>
                  <a:tcPr marL="0" marR="0" marT="0" marB="0" anchor="ctr"/>
                </a:tc>
                <a:tc>
                  <a:txBody>
                    <a:bodyPr/>
                    <a:lstStyle/>
                    <a:p>
                      <a:pPr marL="90805" marR="91440" algn="ctr">
                        <a:lnSpc>
                          <a:spcPts val="1215"/>
                        </a:lnSpc>
                        <a:spcAft>
                          <a:spcPts val="0"/>
                        </a:spcAft>
                      </a:pPr>
                      <a:r>
                        <a:rPr lang="en-US" sz="1600" dirty="0">
                          <a:latin typeface="Calibri"/>
                          <a:ea typeface="Calibri"/>
                          <a:cs typeface="Calibri"/>
                        </a:rPr>
                        <a:t>% 3</a:t>
                      </a:r>
                      <a:endParaRPr lang="tr-TR" sz="1600" dirty="0">
                        <a:latin typeface="Calibri"/>
                        <a:ea typeface="Calibri"/>
                        <a:cs typeface="Calibri"/>
                      </a:endParaRPr>
                    </a:p>
                  </a:txBody>
                  <a:tcPr marL="0" marR="0" marT="0" marB="0" anchor="ctr"/>
                </a:tc>
              </a:tr>
              <a:tr h="788134">
                <a:tc>
                  <a:txBody>
                    <a:bodyPr/>
                    <a:lstStyle/>
                    <a:p>
                      <a:pPr algn="ctr"/>
                      <a:endParaRPr lang="tr-TR" sz="2000" dirty="0">
                        <a:solidFill>
                          <a:srgbClr val="FF0000"/>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tr-TR" sz="1600" dirty="0" smtClean="0">
                          <a:solidFill>
                            <a:srgbClr val="FF0000"/>
                          </a:solidFill>
                        </a:rPr>
                        <a:t>TOPLAM</a:t>
                      </a:r>
                    </a:p>
                    <a:p>
                      <a:endParaRPr lang="tr-TR" sz="1600" dirty="0">
                        <a:solidFill>
                          <a:srgbClr val="FF0000"/>
                        </a:solidFill>
                      </a:endParaRPr>
                    </a:p>
                  </a:txBody>
                  <a:tcPr anchor="ctr"/>
                </a:tc>
                <a:tc>
                  <a:txBody>
                    <a:bodyPr/>
                    <a:lstStyle/>
                    <a:p>
                      <a:pPr marL="221615" marR="221615" algn="ctr">
                        <a:lnSpc>
                          <a:spcPts val="1215"/>
                        </a:lnSpc>
                        <a:spcAft>
                          <a:spcPts val="0"/>
                        </a:spcAft>
                      </a:pPr>
                      <a:r>
                        <a:rPr lang="en-US" sz="1600" dirty="0" smtClean="0">
                          <a:solidFill>
                            <a:srgbClr val="FF0000"/>
                          </a:solidFill>
                          <a:latin typeface="Calibri"/>
                          <a:ea typeface="Calibri"/>
                          <a:cs typeface="Calibri"/>
                        </a:rPr>
                        <a:t>117.498</a:t>
                      </a:r>
                      <a:r>
                        <a:rPr lang="tr-TR" sz="1600" dirty="0" smtClean="0">
                          <a:solidFill>
                            <a:srgbClr val="FF0000"/>
                          </a:solidFill>
                          <a:latin typeface="Calibri"/>
                          <a:ea typeface="Calibri"/>
                          <a:cs typeface="Calibri"/>
                        </a:rPr>
                        <a:t>,00</a:t>
                      </a:r>
                      <a:endParaRPr lang="tr-TR" sz="1600" dirty="0">
                        <a:solidFill>
                          <a:srgbClr val="FF0000"/>
                        </a:solidFill>
                        <a:latin typeface="Calibri"/>
                        <a:ea typeface="Calibri"/>
                        <a:cs typeface="Calibri"/>
                      </a:endParaRPr>
                    </a:p>
                  </a:txBody>
                  <a:tcPr marL="0" marR="0" marT="0" marB="0" anchor="ctr"/>
                </a:tc>
                <a:tc>
                  <a:txBody>
                    <a:bodyPr/>
                    <a:lstStyle/>
                    <a:p>
                      <a:pPr marL="290830" marR="289560" algn="ctr">
                        <a:lnSpc>
                          <a:spcPts val="1215"/>
                        </a:lnSpc>
                        <a:spcAft>
                          <a:spcPts val="0"/>
                        </a:spcAft>
                      </a:pPr>
                      <a:r>
                        <a:rPr lang="en-US" sz="1600" dirty="0" smtClean="0">
                          <a:solidFill>
                            <a:srgbClr val="FF0000"/>
                          </a:solidFill>
                          <a:latin typeface="Calibri"/>
                          <a:ea typeface="Calibri"/>
                          <a:cs typeface="Calibri"/>
                        </a:rPr>
                        <a:t>277.587</a:t>
                      </a:r>
                      <a:r>
                        <a:rPr lang="tr-TR" sz="1600" dirty="0" smtClean="0">
                          <a:solidFill>
                            <a:srgbClr val="FF0000"/>
                          </a:solidFill>
                          <a:latin typeface="Calibri"/>
                          <a:ea typeface="Calibri"/>
                          <a:cs typeface="Calibri"/>
                        </a:rPr>
                        <a:t>,00</a:t>
                      </a:r>
                      <a:endParaRPr lang="tr-TR" sz="1600" dirty="0">
                        <a:solidFill>
                          <a:srgbClr val="FF0000"/>
                        </a:solidFill>
                        <a:latin typeface="Calibri"/>
                        <a:ea typeface="Calibri"/>
                        <a:cs typeface="Calibri"/>
                      </a:endParaRPr>
                    </a:p>
                  </a:txBody>
                  <a:tcPr marL="0" marR="0" marT="0" marB="0" anchor="ctr"/>
                </a:tc>
                <a:tc>
                  <a:txBody>
                    <a:bodyPr/>
                    <a:lstStyle/>
                    <a:p>
                      <a:pPr marL="107950" marR="107950" algn="ctr">
                        <a:lnSpc>
                          <a:spcPts val="1215"/>
                        </a:lnSpc>
                        <a:spcAft>
                          <a:spcPts val="0"/>
                        </a:spcAft>
                      </a:pPr>
                      <a:r>
                        <a:rPr lang="en-US" sz="1600" dirty="0">
                          <a:solidFill>
                            <a:srgbClr val="FF0000"/>
                          </a:solidFill>
                          <a:latin typeface="Calibri"/>
                          <a:ea typeface="Calibri"/>
                          <a:cs typeface="Calibri"/>
                        </a:rPr>
                        <a:t>169.236,36</a:t>
                      </a:r>
                      <a:endParaRPr lang="tr-TR" sz="1600" dirty="0">
                        <a:solidFill>
                          <a:srgbClr val="FF0000"/>
                        </a:solidFill>
                        <a:latin typeface="Calibri"/>
                        <a:ea typeface="Calibri"/>
                        <a:cs typeface="Calibri"/>
                      </a:endParaRPr>
                    </a:p>
                  </a:txBody>
                  <a:tcPr marL="0" marR="0" marT="0" marB="0" anchor="ctr"/>
                </a:tc>
                <a:tc>
                  <a:txBody>
                    <a:bodyPr/>
                    <a:lstStyle/>
                    <a:p>
                      <a:r>
                        <a:rPr lang="tr-TR" sz="1600" dirty="0" smtClean="0">
                          <a:solidFill>
                            <a:srgbClr val="FF0000"/>
                          </a:solidFill>
                        </a:rPr>
                        <a:t>%61</a:t>
                      </a:r>
                      <a:endParaRPr lang="tr-TR" sz="1600" dirty="0">
                        <a:solidFill>
                          <a:srgbClr val="FF0000"/>
                        </a:solidFill>
                      </a:endParaRPr>
                    </a:p>
                  </a:txBody>
                  <a:tcPr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MALİ YAPIMIZ</a:t>
            </a:r>
            <a:endParaRPr lang="tr-TR" dirty="0"/>
          </a:p>
        </p:txBody>
      </p:sp>
      <p:sp>
        <p:nvSpPr>
          <p:cNvPr id="3" name="2 İçerik Yer Tutucusu"/>
          <p:cNvSpPr>
            <a:spLocks noGrp="1"/>
          </p:cNvSpPr>
          <p:nvPr>
            <p:ph idx="1"/>
          </p:nvPr>
        </p:nvSpPr>
        <p:spPr>
          <a:xfrm>
            <a:off x="467544" y="1556793"/>
            <a:ext cx="8047806" cy="3528392"/>
          </a:xfrm>
        </p:spPr>
        <p:txBody>
          <a:bodyPr/>
          <a:lstStyle/>
          <a:p>
            <a:pPr algn="just">
              <a:buNone/>
            </a:pPr>
            <a:r>
              <a:rPr lang="tr-TR" dirty="0" smtClean="0"/>
              <a:t>		Mali Yapımız incelendiğinde özellikle ikinci öğretim bütçe planlamasında harç  geliri ve ders ücreti ve diğer giderler arasında optimum dengenin sağlandığı ve açık vermeden devam edildiği görülmektedir.</a:t>
            </a:r>
          </a:p>
          <a:p>
            <a:pPr algn="just">
              <a:buNone/>
            </a:pPr>
            <a:r>
              <a:rPr lang="tr-TR" dirty="0" smtClean="0"/>
              <a:t>		Her yarıyıl başlangıcında harç gelirinin ve yaklaşık ders ücreti ve diğer maliyetlerinin hesaplanarak  ikinci öğretim ders ücret katsayısının bu yaklaşık maliyete göre belirlenmesi bu açıdan sıkıntı yaşamamızın önüne geçmiştir.</a:t>
            </a:r>
          </a:p>
          <a:p>
            <a:pPr algn="just">
              <a:buNone/>
            </a:pPr>
            <a:r>
              <a:rPr lang="tr-TR" dirty="0" smtClean="0"/>
              <a:t>		Bütçe dengemizi, bozmadan devam ettirebilmek için her yarıyıl başlangıcında yaklaşık gelir-maliyet hesaplamasını yaparak katsayı belirlemeye  devam edilecektir.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4" name="3 İçerik Yer Tutucusu"/>
          <p:cNvGraphicFramePr>
            <a:graphicFrameLocks noGrp="1"/>
          </p:cNvGraphicFramePr>
          <p:nvPr>
            <p:ph idx="1"/>
          </p:nvPr>
        </p:nvGraphicFramePr>
        <p:xfrm>
          <a:off x="628650" y="332654"/>
          <a:ext cx="7886700" cy="5400601"/>
        </p:xfrm>
        <a:graphic>
          <a:graphicData uri="http://schemas.openxmlformats.org/drawingml/2006/table">
            <a:tbl>
              <a:tblPr firstRow="1" bandRow="1">
                <a:tableStyleId>{5C22544A-7EE6-4342-B048-85BDC9FD1C3A}</a:tableStyleId>
              </a:tblPr>
              <a:tblGrid>
                <a:gridCol w="1314450"/>
                <a:gridCol w="1314450"/>
                <a:gridCol w="1314450"/>
                <a:gridCol w="1314450"/>
                <a:gridCol w="1314450"/>
                <a:gridCol w="1314450"/>
              </a:tblGrid>
              <a:tr h="995641">
                <a:tc>
                  <a:txBody>
                    <a:bodyPr/>
                    <a:lstStyle/>
                    <a:p>
                      <a:endParaRPr lang="tr-TR" dirty="0"/>
                    </a:p>
                  </a:txBody>
                  <a:tcPr/>
                </a:tc>
                <a:tc>
                  <a:txBody>
                    <a:bodyPr/>
                    <a:lstStyle/>
                    <a:p>
                      <a:r>
                        <a:rPr lang="en-US" sz="1350" b="1" kern="1200" dirty="0" err="1" smtClean="0">
                          <a:solidFill>
                            <a:schemeClr val="lt1"/>
                          </a:solidFill>
                          <a:latin typeface="+mn-lt"/>
                          <a:ea typeface="+mn-ea"/>
                          <a:cs typeface="+mn-cs"/>
                        </a:rPr>
                        <a:t>Bütçe</a:t>
                      </a:r>
                      <a:endParaRPr lang="tr-TR" sz="1350" b="1" kern="1200" dirty="0" smtClean="0">
                        <a:solidFill>
                          <a:schemeClr val="lt1"/>
                        </a:solidFill>
                        <a:latin typeface="+mn-lt"/>
                        <a:ea typeface="+mn-ea"/>
                        <a:cs typeface="+mn-cs"/>
                      </a:endParaRPr>
                    </a:p>
                    <a:p>
                      <a:r>
                        <a:rPr lang="en-US" sz="1350" b="1" kern="1200" dirty="0" err="1" smtClean="0">
                          <a:solidFill>
                            <a:schemeClr val="lt1"/>
                          </a:solidFill>
                          <a:latin typeface="+mn-lt"/>
                          <a:ea typeface="+mn-ea"/>
                          <a:cs typeface="+mn-cs"/>
                        </a:rPr>
                        <a:t>Ödene</a:t>
                      </a:r>
                      <a:r>
                        <a:rPr lang="tr-TR" sz="1350" b="1" kern="1200" dirty="0" err="1" smtClean="0">
                          <a:solidFill>
                            <a:schemeClr val="lt1"/>
                          </a:solidFill>
                          <a:latin typeface="+mn-lt"/>
                          <a:ea typeface="+mn-ea"/>
                          <a:cs typeface="+mn-cs"/>
                        </a:rPr>
                        <a:t>ği</a:t>
                      </a:r>
                      <a:r>
                        <a:rPr lang="tr-TR" sz="1350" b="1" kern="1200" baseline="0" dirty="0" smtClean="0">
                          <a:solidFill>
                            <a:schemeClr val="lt1"/>
                          </a:solidFill>
                          <a:latin typeface="+mn-lt"/>
                          <a:ea typeface="+mn-ea"/>
                          <a:cs typeface="+mn-cs"/>
                        </a:rPr>
                        <a:t> (a)</a:t>
                      </a:r>
                      <a:endParaRPr lang="tr-TR" b="1" dirty="0">
                        <a:solidFill>
                          <a:schemeClr val="tx1"/>
                        </a:solidFill>
                      </a:endParaRPr>
                    </a:p>
                  </a:txBody>
                  <a:tcPr/>
                </a:tc>
                <a:tc>
                  <a:txBody>
                    <a:bodyPr/>
                    <a:lstStyle/>
                    <a:p>
                      <a:pPr marL="103505" marR="102870" algn="ctr">
                        <a:spcAft>
                          <a:spcPts val="0"/>
                        </a:spcAft>
                      </a:pPr>
                      <a:r>
                        <a:rPr lang="tr-TR" sz="1000" b="1" dirty="0" smtClean="0">
                          <a:latin typeface="Times New Roman"/>
                          <a:ea typeface="Times New Roman"/>
                        </a:rPr>
                        <a:t> </a:t>
                      </a:r>
                      <a:r>
                        <a:rPr lang="en-US" sz="1000" b="1" dirty="0" err="1" smtClean="0">
                          <a:latin typeface="Times New Roman"/>
                          <a:ea typeface="Times New Roman"/>
                        </a:rPr>
                        <a:t>Serbest</a:t>
                      </a:r>
                      <a:r>
                        <a:rPr lang="en-US" sz="1000" b="1" dirty="0" smtClean="0">
                          <a:latin typeface="Times New Roman"/>
                          <a:ea typeface="Times New Roman"/>
                        </a:rPr>
                        <a:t> </a:t>
                      </a:r>
                      <a:r>
                        <a:rPr lang="en-US" sz="1000" b="1" dirty="0" err="1">
                          <a:latin typeface="Times New Roman"/>
                          <a:ea typeface="Times New Roman"/>
                        </a:rPr>
                        <a:t>Ödenek</a:t>
                      </a:r>
                      <a:r>
                        <a:rPr lang="en-US" sz="1000" b="1" dirty="0">
                          <a:latin typeface="Times New Roman"/>
                          <a:ea typeface="Times New Roman"/>
                        </a:rPr>
                        <a:t> (b)</a:t>
                      </a:r>
                      <a:endParaRPr lang="tr-TR" sz="1100" b="1" dirty="0">
                        <a:latin typeface="Times New Roman"/>
                        <a:ea typeface="Times New Roman"/>
                      </a:endParaRPr>
                    </a:p>
                  </a:txBody>
                  <a:tcPr marL="0" marR="0" marT="0" marB="0"/>
                </a:tc>
                <a:tc>
                  <a:txBody>
                    <a:bodyPr/>
                    <a:lstStyle/>
                    <a:p>
                      <a:pPr marL="85090" marR="84455" algn="ctr">
                        <a:spcAft>
                          <a:spcPts val="0"/>
                        </a:spcAft>
                      </a:pPr>
                      <a:r>
                        <a:rPr lang="en-US" sz="1000" b="1" dirty="0" err="1">
                          <a:latin typeface="Times New Roman"/>
                          <a:ea typeface="Times New Roman"/>
                        </a:rPr>
                        <a:t>Gerçekleşme</a:t>
                      </a:r>
                      <a:r>
                        <a:rPr lang="en-US" sz="1000" b="1" dirty="0">
                          <a:latin typeface="Times New Roman"/>
                          <a:ea typeface="Times New Roman"/>
                        </a:rPr>
                        <a:t> </a:t>
                      </a:r>
                      <a:r>
                        <a:rPr lang="en-US" sz="1000" b="1" dirty="0" err="1">
                          <a:latin typeface="Times New Roman"/>
                          <a:ea typeface="Times New Roman"/>
                        </a:rPr>
                        <a:t>Durumu</a:t>
                      </a:r>
                      <a:r>
                        <a:rPr lang="en-US" sz="1000" b="1" dirty="0">
                          <a:latin typeface="Times New Roman"/>
                          <a:ea typeface="Times New Roman"/>
                        </a:rPr>
                        <a:t>% (a*100)/b</a:t>
                      </a:r>
                      <a:endParaRPr lang="tr-TR" sz="1100" b="1" dirty="0">
                        <a:latin typeface="Times New Roman"/>
                        <a:ea typeface="Times New Roman"/>
                      </a:endParaRPr>
                    </a:p>
                  </a:txBody>
                  <a:tcPr marL="0" marR="0" marT="0" marB="0"/>
                </a:tc>
                <a:tc>
                  <a:txBody>
                    <a:bodyPr/>
                    <a:lstStyle/>
                    <a:p>
                      <a:pPr marL="112395" marR="111125" algn="ctr">
                        <a:spcAft>
                          <a:spcPts val="0"/>
                        </a:spcAft>
                      </a:pPr>
                      <a:r>
                        <a:rPr lang="en-US" sz="1000" b="1" dirty="0" err="1">
                          <a:latin typeface="Times New Roman"/>
                          <a:ea typeface="Times New Roman"/>
                        </a:rPr>
                        <a:t>Kesin</a:t>
                      </a:r>
                      <a:r>
                        <a:rPr lang="en-US" sz="1000" b="1" dirty="0">
                          <a:latin typeface="Times New Roman"/>
                          <a:ea typeface="Times New Roman"/>
                        </a:rPr>
                        <a:t> </a:t>
                      </a:r>
                      <a:r>
                        <a:rPr lang="en-US" sz="1000" b="1" dirty="0" err="1">
                          <a:latin typeface="Times New Roman"/>
                          <a:ea typeface="Times New Roman"/>
                        </a:rPr>
                        <a:t>Harcama</a:t>
                      </a:r>
                      <a:r>
                        <a:rPr lang="en-US" sz="1000" b="1" dirty="0">
                          <a:latin typeface="Times New Roman"/>
                          <a:ea typeface="Times New Roman"/>
                        </a:rPr>
                        <a:t> (a)</a:t>
                      </a:r>
                      <a:endParaRPr lang="tr-TR" sz="1100" b="1" dirty="0">
                        <a:latin typeface="Times New Roman"/>
                        <a:ea typeface="Times New Roman"/>
                      </a:endParaRPr>
                    </a:p>
                  </a:txBody>
                  <a:tcPr marL="0" marR="0" marT="0" marB="0"/>
                </a:tc>
                <a:tc>
                  <a:txBody>
                    <a:bodyPr/>
                    <a:lstStyle/>
                    <a:p>
                      <a:pPr marL="118745" marR="106680" indent="45720">
                        <a:spcBef>
                          <a:spcPts val="575"/>
                        </a:spcBef>
                        <a:spcAft>
                          <a:spcPts val="0"/>
                        </a:spcAft>
                      </a:pPr>
                      <a:r>
                        <a:rPr lang="en-US" sz="1000" b="1" dirty="0" err="1">
                          <a:latin typeface="Times New Roman"/>
                          <a:ea typeface="Times New Roman"/>
                        </a:rPr>
                        <a:t>Kalan</a:t>
                      </a:r>
                      <a:r>
                        <a:rPr lang="en-US" sz="1000" b="1" dirty="0">
                          <a:latin typeface="Times New Roman"/>
                          <a:ea typeface="Times New Roman"/>
                        </a:rPr>
                        <a:t> </a:t>
                      </a:r>
                      <a:r>
                        <a:rPr lang="en-US" sz="1000" b="1" dirty="0" err="1">
                          <a:latin typeface="Times New Roman"/>
                          <a:ea typeface="Times New Roman"/>
                        </a:rPr>
                        <a:t>Ödenek</a:t>
                      </a:r>
                      <a:endParaRPr lang="tr-TR" sz="1100" b="1" dirty="0">
                        <a:latin typeface="Times New Roman"/>
                        <a:ea typeface="Times New Roman"/>
                      </a:endParaRPr>
                    </a:p>
                  </a:txBody>
                  <a:tcPr marL="0" marR="0" marT="0" marB="0"/>
                </a:tc>
              </a:tr>
              <a:tr h="734160">
                <a:tc>
                  <a:txBody>
                    <a:bodyPr/>
                    <a:lstStyle/>
                    <a:p>
                      <a:pPr marL="29845">
                        <a:spcBef>
                          <a:spcPts val="515"/>
                        </a:spcBef>
                        <a:spcAft>
                          <a:spcPts val="0"/>
                        </a:spcAft>
                      </a:pPr>
                      <a:r>
                        <a:rPr lang="en-US" sz="1000" dirty="0">
                          <a:latin typeface="Times New Roman"/>
                          <a:ea typeface="Times New Roman"/>
                        </a:rPr>
                        <a:t>01- </a:t>
                      </a:r>
                      <a:r>
                        <a:rPr lang="en-US" sz="1000" dirty="0" err="1">
                          <a:latin typeface="Times New Roman"/>
                          <a:ea typeface="Times New Roman"/>
                        </a:rPr>
                        <a:t>Personel</a:t>
                      </a:r>
                      <a:r>
                        <a:rPr lang="en-US" sz="1000" dirty="0">
                          <a:latin typeface="Times New Roman"/>
                          <a:ea typeface="Times New Roman"/>
                        </a:rPr>
                        <a:t> </a:t>
                      </a:r>
                      <a:r>
                        <a:rPr lang="en-US" sz="1000" dirty="0" err="1">
                          <a:latin typeface="Times New Roman"/>
                          <a:ea typeface="Times New Roman"/>
                        </a:rPr>
                        <a:t>Giderleri</a:t>
                      </a:r>
                      <a:endParaRPr lang="tr-TR" sz="1100" dirty="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642.468,00</a:t>
                      </a:r>
                      <a:endParaRPr lang="tr-TR" sz="1100" dirty="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642.468,00</a:t>
                      </a:r>
                      <a:endParaRPr lang="tr-TR" sz="1100" dirty="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642.467,97</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0,03</a:t>
                      </a:r>
                      <a:endParaRPr lang="tr-TR" sz="1100">
                        <a:latin typeface="Times New Roman"/>
                        <a:ea typeface="Times New Roman"/>
                      </a:endParaRPr>
                    </a:p>
                  </a:txBody>
                  <a:tcPr marL="0" marR="0" marT="0" marB="0"/>
                </a:tc>
              </a:tr>
              <a:tr h="734160">
                <a:tc>
                  <a:txBody>
                    <a:bodyPr/>
                    <a:lstStyle/>
                    <a:p>
                      <a:pPr marL="29845" marR="138430">
                        <a:spcAft>
                          <a:spcPts val="0"/>
                        </a:spcAft>
                      </a:pPr>
                      <a:r>
                        <a:rPr lang="en-US" sz="1000">
                          <a:latin typeface="Times New Roman"/>
                          <a:ea typeface="Times New Roman"/>
                        </a:rPr>
                        <a:t>02- Sos. Güv. Kur. D. Prim. Giderleri</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73.872</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73.872</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73.871,25</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0,25</a:t>
                      </a:r>
                      <a:endParaRPr lang="tr-TR" sz="1100">
                        <a:latin typeface="Times New Roman"/>
                        <a:ea typeface="Times New Roman"/>
                      </a:endParaRPr>
                    </a:p>
                  </a:txBody>
                  <a:tcPr marL="0" marR="0" marT="0" marB="0"/>
                </a:tc>
              </a:tr>
              <a:tr h="734160">
                <a:tc>
                  <a:txBody>
                    <a:bodyPr/>
                    <a:lstStyle/>
                    <a:p>
                      <a:pPr marL="29845">
                        <a:spcAft>
                          <a:spcPts val="0"/>
                        </a:spcAft>
                      </a:pPr>
                      <a:r>
                        <a:rPr lang="en-US" sz="1000">
                          <a:latin typeface="Times New Roman"/>
                          <a:ea typeface="Times New Roman"/>
                        </a:rPr>
                        <a:t>03- Mal ve Hizmet Alım</a:t>
                      </a:r>
                      <a:endParaRPr lang="tr-TR" sz="1100">
                        <a:latin typeface="Times New Roman"/>
                        <a:ea typeface="Times New Roman"/>
                      </a:endParaRPr>
                    </a:p>
                    <a:p>
                      <a:pPr marL="29845">
                        <a:spcAft>
                          <a:spcPts val="0"/>
                        </a:spcAft>
                      </a:pPr>
                      <a:r>
                        <a:rPr lang="en-US" sz="1000">
                          <a:latin typeface="Times New Roman"/>
                          <a:ea typeface="Times New Roman"/>
                        </a:rPr>
                        <a:t>Giderleri</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19.400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19.400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%50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9.751,76</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9.648,24</a:t>
                      </a:r>
                      <a:endParaRPr lang="tr-TR" sz="1100">
                        <a:latin typeface="Times New Roman"/>
                        <a:ea typeface="Times New Roman"/>
                      </a:endParaRPr>
                    </a:p>
                  </a:txBody>
                  <a:tcPr marL="0" marR="0" marT="0" marB="0"/>
                </a:tc>
              </a:tr>
              <a:tr h="734160">
                <a:tc>
                  <a:txBody>
                    <a:bodyPr/>
                    <a:lstStyle/>
                    <a:p>
                      <a:pPr marL="29845">
                        <a:spcBef>
                          <a:spcPts val="115"/>
                        </a:spcBef>
                        <a:spcAft>
                          <a:spcPts val="0"/>
                        </a:spcAft>
                      </a:pPr>
                      <a:r>
                        <a:rPr lang="en-US" sz="1000">
                          <a:latin typeface="Times New Roman"/>
                          <a:ea typeface="Times New Roman"/>
                        </a:rPr>
                        <a:t>05- Cari Transferler</a:t>
                      </a:r>
                      <a:endParaRPr lang="tr-TR"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dirty="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r>
              <a:tr h="734160">
                <a:tc>
                  <a:txBody>
                    <a:bodyPr/>
                    <a:lstStyle/>
                    <a:p>
                      <a:pPr marL="29845">
                        <a:spcBef>
                          <a:spcPts val="115"/>
                        </a:spcBef>
                        <a:spcAft>
                          <a:spcPts val="0"/>
                        </a:spcAft>
                      </a:pPr>
                      <a:r>
                        <a:rPr lang="en-US" sz="1000">
                          <a:latin typeface="Times New Roman"/>
                          <a:ea typeface="Times New Roman"/>
                        </a:rPr>
                        <a:t>06- Sermaye Giderleri</a:t>
                      </a:r>
                      <a:endParaRPr lang="tr-TR"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r>
              <a:tr h="734160">
                <a:tc>
                  <a:txBody>
                    <a:bodyPr/>
                    <a:lstStyle/>
                    <a:p>
                      <a:pPr marL="29845">
                        <a:spcBef>
                          <a:spcPts val="615"/>
                        </a:spcBef>
                        <a:spcAft>
                          <a:spcPts val="0"/>
                        </a:spcAft>
                      </a:pPr>
                      <a:r>
                        <a:rPr lang="en-US" sz="1000" dirty="0">
                          <a:latin typeface="Times New Roman"/>
                          <a:ea typeface="Times New Roman"/>
                        </a:rPr>
                        <a:t>TOPLAM</a:t>
                      </a:r>
                      <a:endParaRPr lang="tr-TR" sz="1100" dirty="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735.740,00</a:t>
                      </a:r>
                      <a:endParaRPr lang="tr-TR" sz="1100" dirty="0">
                        <a:latin typeface="Times New Roman"/>
                        <a:ea typeface="Times New Roman"/>
                      </a:endParaRPr>
                    </a:p>
                  </a:txBody>
                  <a:tcPr marL="0" marR="0" marT="0" marB="0"/>
                </a:tc>
                <a:tc>
                  <a:txBody>
                    <a:bodyPr/>
                    <a:lstStyle/>
                    <a:p>
                      <a:pPr algn="ctr">
                        <a:spcAft>
                          <a:spcPts val="0"/>
                        </a:spcAft>
                        <a:tabLst>
                          <a:tab pos="381635" algn="l"/>
                        </a:tabLst>
                      </a:pPr>
                      <a:r>
                        <a:rPr lang="en-US" sz="1100">
                          <a:latin typeface="Times New Roman"/>
                          <a:ea typeface="Times New Roman"/>
                        </a:rPr>
                        <a:t>735.740,00</a:t>
                      </a:r>
                      <a:endParaRPr lang="tr-TR"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728.069,00</a:t>
                      </a:r>
                      <a:endParaRPr lang="tr-TR" sz="110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9.648,52</a:t>
                      </a:r>
                      <a:endParaRPr lang="tr-TR" sz="1100" dirty="0">
                        <a:latin typeface="Times New Roman"/>
                        <a:ea typeface="Times New Roman"/>
                      </a:endParaRPr>
                    </a:p>
                  </a:txBody>
                  <a:tcPr marL="0" marR="0" marT="0" marB="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628650" y="332658"/>
          <a:ext cx="7886697" cy="4824533"/>
        </p:xfrm>
        <a:graphic>
          <a:graphicData uri="http://schemas.openxmlformats.org/drawingml/2006/table">
            <a:tbl>
              <a:tblPr firstRow="1" bandRow="1">
                <a:tableStyleId>{5C22544A-7EE6-4342-B048-85BDC9FD1C3A}</a:tableStyleId>
              </a:tblPr>
              <a:tblGrid>
                <a:gridCol w="1126671"/>
                <a:gridCol w="1126671"/>
                <a:gridCol w="1126671"/>
                <a:gridCol w="1126671"/>
                <a:gridCol w="1126671"/>
                <a:gridCol w="1126671"/>
                <a:gridCol w="1126671"/>
              </a:tblGrid>
              <a:tr h="689219">
                <a:tc gridSpan="7">
                  <a:txBody>
                    <a:bodyPr/>
                    <a:lstStyle/>
                    <a:p>
                      <a:pPr algn="ct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İhale</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Kanunu</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Çerçevesinde</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Yapılan</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Alımlar</a:t>
                      </a:r>
                      <a:endParaRPr lang="tr-TR" dirty="0">
                        <a:solidFill>
                          <a:schemeClr val="tx1"/>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89219">
                <a:tc gridSpan="7">
                  <a:txBody>
                    <a:bodyPr/>
                    <a:lstStyle/>
                    <a:p>
                      <a:pPr marL="895350">
                        <a:spcBef>
                          <a:spcPts val="170"/>
                        </a:spcBef>
                        <a:spcAft>
                          <a:spcPts val="0"/>
                        </a:spcAft>
                      </a:pPr>
                      <a:endParaRPr lang="tr-TR" sz="1100" dirty="0">
                        <a:latin typeface="Times New Roman"/>
                        <a:ea typeface="Times New Roman"/>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9219">
                <a:tc rowSpan="2">
                  <a:txBody>
                    <a:bodyPr/>
                    <a:lstStyle/>
                    <a:p>
                      <a:pPr marL="29845">
                        <a:spcAft>
                          <a:spcPts val="0"/>
                        </a:spcAft>
                      </a:pPr>
                      <a:endParaRPr lang="tr-TR" sz="1100">
                        <a:latin typeface="Times New Roman"/>
                        <a:ea typeface="Times New Roman"/>
                      </a:endParaRPr>
                    </a:p>
                    <a:p>
                      <a:pPr marL="29845">
                        <a:spcBef>
                          <a:spcPts val="915"/>
                        </a:spcBef>
                        <a:spcAft>
                          <a:spcPts val="0"/>
                        </a:spcAft>
                      </a:pPr>
                      <a:r>
                        <a:rPr lang="en-US" sz="1200" b="1">
                          <a:latin typeface="Times New Roman"/>
                          <a:ea typeface="Times New Roman"/>
                        </a:rPr>
                        <a:t>İhale Türü</a:t>
                      </a:r>
                      <a:endParaRPr lang="tr-TR" sz="1100">
                        <a:latin typeface="Times New Roman"/>
                        <a:ea typeface="Times New Roman"/>
                      </a:endParaRPr>
                    </a:p>
                  </a:txBody>
                  <a:tcPr marL="0" marR="0" marT="0" marB="0"/>
                </a:tc>
                <a:tc gridSpan="2">
                  <a:txBody>
                    <a:bodyPr/>
                    <a:lstStyle/>
                    <a:p>
                      <a:pPr marL="268605">
                        <a:spcBef>
                          <a:spcPts val="170"/>
                        </a:spcBef>
                        <a:spcAft>
                          <a:spcPts val="0"/>
                        </a:spcAft>
                      </a:pPr>
                      <a:r>
                        <a:rPr lang="en-US" sz="1200" b="1">
                          <a:latin typeface="Times New Roman"/>
                          <a:ea typeface="Times New Roman"/>
                        </a:rPr>
                        <a:t>Mal Alımı</a:t>
                      </a:r>
                      <a:endParaRPr lang="tr-TR" sz="1100">
                        <a:latin typeface="Times New Roman"/>
                        <a:ea typeface="Times New Roman"/>
                      </a:endParaRPr>
                    </a:p>
                  </a:txBody>
                  <a:tcPr marL="0" marR="0" marT="0" marB="0"/>
                </a:tc>
                <a:tc hMerge="1">
                  <a:txBody>
                    <a:bodyPr/>
                    <a:lstStyle/>
                    <a:p>
                      <a:endParaRPr lang="tr-TR"/>
                    </a:p>
                  </a:txBody>
                  <a:tcPr/>
                </a:tc>
                <a:tc gridSpan="2">
                  <a:txBody>
                    <a:bodyPr/>
                    <a:lstStyle/>
                    <a:p>
                      <a:pPr marL="162560">
                        <a:spcBef>
                          <a:spcPts val="170"/>
                        </a:spcBef>
                        <a:spcAft>
                          <a:spcPts val="0"/>
                        </a:spcAft>
                      </a:pPr>
                      <a:r>
                        <a:rPr lang="en-US" sz="1200" b="1">
                          <a:latin typeface="Times New Roman"/>
                          <a:ea typeface="Times New Roman"/>
                        </a:rPr>
                        <a:t>Hizmet Alımı</a:t>
                      </a:r>
                      <a:endParaRPr lang="tr-TR" sz="1100">
                        <a:latin typeface="Times New Roman"/>
                        <a:ea typeface="Times New Roman"/>
                      </a:endParaRPr>
                    </a:p>
                  </a:txBody>
                  <a:tcPr marL="0" marR="0" marT="0" marB="0"/>
                </a:tc>
                <a:tc hMerge="1">
                  <a:txBody>
                    <a:bodyPr/>
                    <a:lstStyle/>
                    <a:p>
                      <a:endParaRPr lang="tr-TR"/>
                    </a:p>
                  </a:txBody>
                  <a:tcPr/>
                </a:tc>
                <a:tc gridSpan="2">
                  <a:txBody>
                    <a:bodyPr/>
                    <a:lstStyle/>
                    <a:p>
                      <a:pPr marL="281305">
                        <a:spcBef>
                          <a:spcPts val="170"/>
                        </a:spcBef>
                        <a:spcAft>
                          <a:spcPts val="0"/>
                        </a:spcAft>
                      </a:pPr>
                      <a:r>
                        <a:rPr lang="en-US" sz="1200" b="1">
                          <a:latin typeface="Times New Roman"/>
                          <a:ea typeface="Times New Roman"/>
                        </a:rPr>
                        <a:t>Yapım İşi</a:t>
                      </a:r>
                      <a:endParaRPr lang="tr-TR" sz="1100">
                        <a:latin typeface="Times New Roman"/>
                        <a:ea typeface="Times New Roman"/>
                      </a:endParaRPr>
                    </a:p>
                  </a:txBody>
                  <a:tcPr marL="0" marR="0" marT="0" marB="0"/>
                </a:tc>
                <a:tc hMerge="1">
                  <a:txBody>
                    <a:bodyPr/>
                    <a:lstStyle/>
                    <a:p>
                      <a:endParaRPr lang="tr-TR"/>
                    </a:p>
                  </a:txBody>
                  <a:tcPr/>
                </a:tc>
              </a:tr>
              <a:tr h="689219">
                <a:tc vMerge="1">
                  <a:txBody>
                    <a:bodyPr/>
                    <a:lstStyle/>
                    <a:p>
                      <a:endParaRPr lang="tr-TR"/>
                    </a:p>
                  </a:txBody>
                  <a:tcPr/>
                </a:tc>
                <a:tc>
                  <a:txBody>
                    <a:bodyPr/>
                    <a:lstStyle/>
                    <a:p>
                      <a:pPr marL="109855">
                        <a:spcBef>
                          <a:spcPts val="170"/>
                        </a:spcBef>
                        <a:spcAft>
                          <a:spcPts val="0"/>
                        </a:spcAft>
                      </a:pPr>
                      <a:r>
                        <a:rPr lang="en-US" sz="1200" b="1">
                          <a:latin typeface="Times New Roman"/>
                          <a:ea typeface="Times New Roman"/>
                        </a:rPr>
                        <a:t>Sayı</a:t>
                      </a:r>
                      <a:endParaRPr lang="tr-TR" sz="1100">
                        <a:latin typeface="Times New Roman"/>
                        <a:ea typeface="Times New Roman"/>
                      </a:endParaRPr>
                    </a:p>
                  </a:txBody>
                  <a:tcPr marL="0" marR="0" marT="0" marB="0"/>
                </a:tc>
                <a:tc>
                  <a:txBody>
                    <a:bodyPr/>
                    <a:lstStyle/>
                    <a:p>
                      <a:pPr marL="146050">
                        <a:spcBef>
                          <a:spcPts val="170"/>
                        </a:spcBef>
                        <a:spcAft>
                          <a:spcPts val="0"/>
                        </a:spcAft>
                      </a:pPr>
                      <a:r>
                        <a:rPr lang="en-US" sz="1200" b="1" dirty="0" err="1">
                          <a:latin typeface="Times New Roman"/>
                          <a:ea typeface="Times New Roman"/>
                        </a:rPr>
                        <a:t>Tutar</a:t>
                      </a:r>
                      <a:endParaRPr lang="tr-TR" sz="1100" dirty="0">
                        <a:latin typeface="Times New Roman"/>
                        <a:ea typeface="Times New Roman"/>
                      </a:endParaRPr>
                    </a:p>
                  </a:txBody>
                  <a:tcPr marL="0" marR="0" marT="0" marB="0"/>
                </a:tc>
                <a:tc>
                  <a:txBody>
                    <a:bodyPr/>
                    <a:lstStyle/>
                    <a:p>
                      <a:pPr marL="109855">
                        <a:spcBef>
                          <a:spcPts val="170"/>
                        </a:spcBef>
                        <a:spcAft>
                          <a:spcPts val="0"/>
                        </a:spcAft>
                      </a:pPr>
                      <a:r>
                        <a:rPr lang="en-US" sz="1200" b="1">
                          <a:latin typeface="Times New Roman"/>
                          <a:ea typeface="Times New Roman"/>
                        </a:rPr>
                        <a:t>Sayı</a:t>
                      </a:r>
                      <a:endParaRPr lang="tr-TR" sz="1100">
                        <a:latin typeface="Times New Roman"/>
                        <a:ea typeface="Times New Roman"/>
                      </a:endParaRPr>
                    </a:p>
                  </a:txBody>
                  <a:tcPr marL="0" marR="0" marT="0" marB="0"/>
                </a:tc>
                <a:tc>
                  <a:txBody>
                    <a:bodyPr/>
                    <a:lstStyle/>
                    <a:p>
                      <a:pPr marL="146050">
                        <a:spcBef>
                          <a:spcPts val="170"/>
                        </a:spcBef>
                        <a:spcAft>
                          <a:spcPts val="0"/>
                        </a:spcAft>
                      </a:pPr>
                      <a:r>
                        <a:rPr lang="en-US" sz="1200" b="1">
                          <a:latin typeface="Times New Roman"/>
                          <a:ea typeface="Times New Roman"/>
                        </a:rPr>
                        <a:t>Tutar</a:t>
                      </a:r>
                      <a:endParaRPr lang="tr-TR" sz="1100">
                        <a:latin typeface="Times New Roman"/>
                        <a:ea typeface="Times New Roman"/>
                      </a:endParaRPr>
                    </a:p>
                  </a:txBody>
                  <a:tcPr marL="0" marR="0" marT="0" marB="0"/>
                </a:tc>
                <a:tc>
                  <a:txBody>
                    <a:bodyPr/>
                    <a:lstStyle/>
                    <a:p>
                      <a:pPr marL="109855">
                        <a:spcBef>
                          <a:spcPts val="170"/>
                        </a:spcBef>
                        <a:spcAft>
                          <a:spcPts val="0"/>
                        </a:spcAft>
                      </a:pPr>
                      <a:r>
                        <a:rPr lang="en-US" sz="1200" b="1">
                          <a:latin typeface="Times New Roman"/>
                          <a:ea typeface="Times New Roman"/>
                        </a:rPr>
                        <a:t>Sayı</a:t>
                      </a:r>
                      <a:endParaRPr lang="tr-TR" sz="1100">
                        <a:latin typeface="Times New Roman"/>
                        <a:ea typeface="Times New Roman"/>
                      </a:endParaRPr>
                    </a:p>
                  </a:txBody>
                  <a:tcPr marL="0" marR="0" marT="0" marB="0"/>
                </a:tc>
                <a:tc>
                  <a:txBody>
                    <a:bodyPr/>
                    <a:lstStyle/>
                    <a:p>
                      <a:pPr marL="146050">
                        <a:spcBef>
                          <a:spcPts val="170"/>
                        </a:spcBef>
                        <a:spcAft>
                          <a:spcPts val="0"/>
                        </a:spcAft>
                      </a:pPr>
                      <a:r>
                        <a:rPr lang="en-US" sz="1200" b="1">
                          <a:latin typeface="Times New Roman"/>
                          <a:ea typeface="Times New Roman"/>
                        </a:rPr>
                        <a:t>Tutar</a:t>
                      </a:r>
                      <a:endParaRPr lang="tr-TR" sz="1100">
                        <a:latin typeface="Times New Roman"/>
                        <a:ea typeface="Times New Roman"/>
                      </a:endParaRPr>
                    </a:p>
                  </a:txBody>
                  <a:tcPr marL="0" marR="0" marT="0" marB="0"/>
                </a:tc>
              </a:tr>
              <a:tr h="689219">
                <a:tc>
                  <a:txBody>
                    <a:bodyPr/>
                    <a:lstStyle/>
                    <a:p>
                      <a:pPr marL="29845">
                        <a:spcBef>
                          <a:spcPts val="345"/>
                        </a:spcBef>
                        <a:spcAft>
                          <a:spcPts val="0"/>
                        </a:spcAft>
                      </a:pPr>
                      <a:r>
                        <a:rPr lang="en-US" sz="1200" b="1">
                          <a:latin typeface="Times New Roman"/>
                          <a:ea typeface="Times New Roman"/>
                        </a:rPr>
                        <a:t>Doğrudan Temin</a:t>
                      </a:r>
                      <a:endParaRPr lang="tr-TR" sz="1100">
                        <a:latin typeface="Times New Roman"/>
                        <a:ea typeface="Times New Roman"/>
                      </a:endParaRPr>
                    </a:p>
                  </a:txBody>
                  <a:tcPr marL="0" marR="0" marT="0" marB="0"/>
                </a:tc>
                <a:tc>
                  <a:txBody>
                    <a:bodyPr/>
                    <a:lstStyle/>
                    <a:p>
                      <a:pPr>
                        <a:spcAft>
                          <a:spcPts val="0"/>
                        </a:spcAft>
                      </a:pPr>
                      <a:r>
                        <a:rPr lang="en-US" sz="1100">
                          <a:latin typeface="Times New Roman"/>
                          <a:ea typeface="Times New Roman"/>
                        </a:rPr>
                        <a:t>16</a:t>
                      </a:r>
                      <a:endParaRPr lang="tr-TR" sz="1100">
                        <a:latin typeface="Times New Roman"/>
                        <a:ea typeface="Times New Roman"/>
                      </a:endParaRPr>
                    </a:p>
                  </a:txBody>
                  <a:tcPr marL="0" marR="0" marT="0" marB="0"/>
                </a:tc>
                <a:tc>
                  <a:txBody>
                    <a:bodyPr/>
                    <a:lstStyle/>
                    <a:p>
                      <a:pPr>
                        <a:spcAft>
                          <a:spcPts val="0"/>
                        </a:spcAft>
                      </a:pPr>
                      <a:r>
                        <a:rPr lang="en-US" sz="1100">
                          <a:latin typeface="Times New Roman"/>
                          <a:ea typeface="Times New Roman"/>
                        </a:rPr>
                        <a:t>75.146,97</a:t>
                      </a:r>
                      <a:endParaRPr lang="tr-TR"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r>
              <a:tr h="689219">
                <a:tc>
                  <a:txBody>
                    <a:bodyPr/>
                    <a:lstStyle/>
                    <a:p>
                      <a:pPr marL="29845">
                        <a:spcBef>
                          <a:spcPts val="345"/>
                        </a:spcBef>
                        <a:spcAft>
                          <a:spcPts val="0"/>
                        </a:spcAft>
                      </a:pPr>
                      <a:r>
                        <a:rPr lang="en-US" sz="1200" b="1">
                          <a:latin typeface="Times New Roman"/>
                          <a:ea typeface="Times New Roman"/>
                        </a:rPr>
                        <a:t>Pazarlık</a:t>
                      </a:r>
                      <a:endParaRPr lang="tr-TR"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r>
              <a:tr h="689219">
                <a:tc>
                  <a:txBody>
                    <a:bodyPr/>
                    <a:lstStyle/>
                    <a:p>
                      <a:pPr marL="29845">
                        <a:spcBef>
                          <a:spcPts val="345"/>
                        </a:spcBef>
                        <a:spcAft>
                          <a:spcPts val="0"/>
                        </a:spcAft>
                      </a:pPr>
                      <a:r>
                        <a:rPr lang="en-US" sz="1200" b="1">
                          <a:latin typeface="Times New Roman"/>
                          <a:ea typeface="Times New Roman"/>
                        </a:rPr>
                        <a:t>Açık İhale</a:t>
                      </a:r>
                      <a:endParaRPr lang="tr-TR"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dirty="0">
                        <a:latin typeface="Times New Roman"/>
                        <a:ea typeface="Times New Roman"/>
                      </a:endParaRPr>
                    </a:p>
                  </a:txBody>
                  <a:tcPr marL="0" marR="0" marT="0" marB="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smtClean="0"/>
              <a:t>KURUM ANALİMİZ</a:t>
            </a:r>
            <a:endParaRPr lang="tr-TR" b="1" dirty="0"/>
          </a:p>
        </p:txBody>
      </p:sp>
      <p:sp>
        <p:nvSpPr>
          <p:cNvPr id="2" name="1 İçerik Yer Tutucusu"/>
          <p:cNvSpPr>
            <a:spLocks noGrp="1"/>
          </p:cNvSpPr>
          <p:nvPr>
            <p:ph idx="1"/>
          </p:nvPr>
        </p:nvSpPr>
        <p:spPr/>
        <p:txBody>
          <a:bodyPr/>
          <a:lstStyle/>
          <a:p>
            <a:pPr lvl="0">
              <a:buNone/>
            </a:pPr>
            <a:r>
              <a:rPr lang="tr-TR" b="1" dirty="0" smtClean="0"/>
              <a:t>Zayıf yönlerimiz</a:t>
            </a:r>
          </a:p>
          <a:p>
            <a:pPr lvl="0">
              <a:buNone/>
            </a:pPr>
            <a:endParaRPr lang="tr-TR" b="1" dirty="0" smtClean="0"/>
          </a:p>
          <a:p>
            <a:pPr lvl="0"/>
            <a:r>
              <a:rPr lang="tr-TR" dirty="0" smtClean="0"/>
              <a:t>Derslik sayısının yetersiz ve başka bir eğitim birimi ile mekânların ortak kullanılıyor olması (Yeni Kampus binalarının faaliyete geçmesi ile bu konuda önemli iyileştirmeler söz konusu olacaktır). </a:t>
            </a:r>
          </a:p>
          <a:p>
            <a:r>
              <a:rPr lang="tr-TR" dirty="0" smtClean="0"/>
              <a:t>Sınıf mevcutlarının geçtiğimiz yıllara göre artması sonucunda ideal sayıdan uzaklaşmamız. </a:t>
            </a:r>
          </a:p>
          <a:p>
            <a:pPr>
              <a:buNone/>
            </a:pP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28650" y="1196753"/>
            <a:ext cx="7886700" cy="4320480"/>
          </a:xfrm>
        </p:spPr>
        <p:txBody>
          <a:bodyPr>
            <a:normAutofit/>
          </a:bodyPr>
          <a:lstStyle/>
          <a:p>
            <a:pPr lvl="0"/>
            <a:r>
              <a:rPr lang="tr-TR" dirty="0" smtClean="0"/>
              <a:t>Öğretim elemanlarının sayıca yetersizliği, ders yüklerinin fazlalığı. </a:t>
            </a:r>
          </a:p>
          <a:p>
            <a:pPr lvl="0"/>
            <a:r>
              <a:rPr lang="tr-TR" dirty="0" smtClean="0"/>
              <a:t>Staj yeri, ve uygulama alanlarının yetersizliği,</a:t>
            </a:r>
          </a:p>
          <a:p>
            <a:pPr lvl="0"/>
            <a:r>
              <a:rPr lang="tr-TR" dirty="0" smtClean="0"/>
              <a:t>Uluslararası staj olanaklarından yetersiz yabancı dil bilgisi nedeniyle faydalanılamaması. </a:t>
            </a:r>
          </a:p>
          <a:p>
            <a:pPr>
              <a:buNone/>
            </a:pP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smtClean="0"/>
              <a:t>Kuvvetli yönlerimiz</a:t>
            </a:r>
            <a:r>
              <a:rPr lang="tr-TR" dirty="0" smtClean="0"/>
              <a:t> </a:t>
            </a:r>
            <a:br>
              <a:rPr lang="tr-TR" dirty="0" smtClean="0"/>
            </a:br>
            <a:endParaRPr lang="tr-TR" dirty="0"/>
          </a:p>
        </p:txBody>
      </p:sp>
      <p:sp>
        <p:nvSpPr>
          <p:cNvPr id="2" name="1 İçerik Yer Tutucusu"/>
          <p:cNvSpPr>
            <a:spLocks noGrp="1"/>
          </p:cNvSpPr>
          <p:nvPr>
            <p:ph idx="1"/>
          </p:nvPr>
        </p:nvSpPr>
        <p:spPr/>
        <p:txBody>
          <a:bodyPr>
            <a:normAutofit/>
          </a:bodyPr>
          <a:lstStyle/>
          <a:p>
            <a:pPr lvl="0"/>
            <a:r>
              <a:rPr lang="tr-TR" dirty="0" smtClean="0"/>
              <a:t>Özveri ile çalışan (az sayıda olmasına rağmen) yetişmiş akademisyenlerimizin olması. </a:t>
            </a:r>
          </a:p>
          <a:p>
            <a:pPr lvl="0"/>
            <a:r>
              <a:rPr lang="tr-TR" dirty="0" smtClean="0"/>
              <a:t>Birimimizin sektörle olan ilişkilerinin aktif olup olumlu yönde ilerlemesi. </a:t>
            </a:r>
          </a:p>
          <a:p>
            <a:pPr lvl="0"/>
            <a:r>
              <a:rPr lang="tr-TR" dirty="0" smtClean="0"/>
              <a:t>Akademisyenlerimizin, konuları hakkında ders notlarının ve materyallerin hazırlanması çalışmalarında gayretli olmaları. </a:t>
            </a:r>
          </a:p>
          <a:p>
            <a:pPr lvl="0"/>
            <a:r>
              <a:rPr lang="tr-TR" dirty="0" smtClean="0"/>
              <a:t>Ders içeriklerinin iyileştirilmesi yönünde paydaşlarımızla çalışmaların yapılıyor olması. </a:t>
            </a:r>
          </a:p>
          <a:p>
            <a:pPr lvl="0"/>
            <a:r>
              <a:rPr lang="tr-TR" dirty="0" smtClean="0"/>
              <a:t>Bazı hizmetlerin internet üzerinden yürütülmesi.( Uzaktan Eğitim)</a:t>
            </a:r>
          </a:p>
          <a:p>
            <a:pPr lvl="0"/>
            <a:r>
              <a:rPr lang="tr-TR" dirty="0" smtClean="0"/>
              <a:t>Öğrencilerimizin ve akademisyenlerimizin tüm </a:t>
            </a:r>
            <a:r>
              <a:rPr lang="tr-TR" dirty="0" err="1" smtClean="0"/>
              <a:t>kampüs</a:t>
            </a:r>
            <a:r>
              <a:rPr lang="tr-TR" dirty="0" smtClean="0"/>
              <a:t> alanlarında kablosuz internet hizmetinden faydalanabilmesi</a:t>
            </a:r>
          </a:p>
          <a:p>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28650" y="980728"/>
            <a:ext cx="7886700" cy="5196235"/>
          </a:xfrm>
        </p:spPr>
        <p:txBody>
          <a:bodyPr/>
          <a:lstStyle/>
          <a:p>
            <a:pPr lvl="0"/>
            <a:endParaRPr lang="tr-TR" dirty="0" smtClean="0"/>
          </a:p>
          <a:p>
            <a:r>
              <a:rPr lang="tr-TR" dirty="0" smtClean="0"/>
              <a:t>İdari personele yönelik, hizmet içi eğitim düzenleniyor olması.</a:t>
            </a:r>
          </a:p>
          <a:p>
            <a:pPr lvl="0"/>
            <a:r>
              <a:rPr lang="tr-TR" dirty="0" smtClean="0"/>
              <a:t>Temizlik hizmetlerinin en iyi şekilde yürütülüyor olması. </a:t>
            </a:r>
          </a:p>
          <a:p>
            <a:pPr lvl="0"/>
            <a:r>
              <a:rPr lang="tr-TR" dirty="0" smtClean="0"/>
              <a:t>Uygulamalı bölümlerdeki, ortak çalışmalarda sergilenen uyum ve yardımlaşma. </a:t>
            </a:r>
          </a:p>
          <a:p>
            <a:pPr lvl="0"/>
            <a:r>
              <a:rPr lang="tr-TR" dirty="0" smtClean="0"/>
              <a:t>Öğrencilerin akademisyenlerle rahat görüşebilme imkânına sahip olması.</a:t>
            </a:r>
          </a:p>
          <a:p>
            <a:pPr lvl="0"/>
            <a:r>
              <a:rPr lang="tr-TR" dirty="0" smtClean="0"/>
              <a:t>Öğrencinin öğretim sürecinde takibinin yapılması. </a:t>
            </a:r>
          </a:p>
          <a:p>
            <a:pPr lvl="0"/>
            <a:r>
              <a:rPr lang="tr-TR" dirty="0" smtClean="0"/>
              <a:t>Yenilenen ve geliştirilen laboratuarlarımızın öğrencilerimizin derslerine ve akademisyenlerimizin </a:t>
            </a:r>
            <a:r>
              <a:rPr lang="tr-TR" smtClean="0"/>
              <a:t>çalışmalarına katkı sunacak olması.</a:t>
            </a:r>
            <a:endParaRPr lang="tr-TR" dirty="0" smtClean="0"/>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560" y="692696"/>
            <a:ext cx="7886700" cy="5503466"/>
          </a:xfrm>
        </p:spPr>
        <p:txBody>
          <a:bodyPr/>
          <a:lstStyle/>
          <a:p>
            <a:pPr lvl="0"/>
            <a:r>
              <a:rPr lang="tr-TR" dirty="0" smtClean="0"/>
              <a:t>Öğretim elemanlarının danışmanlık yaptıkları öğrencileri izlemesi.</a:t>
            </a:r>
          </a:p>
          <a:p>
            <a:pPr lvl="0"/>
            <a:r>
              <a:rPr lang="tr-TR" dirty="0" smtClean="0"/>
              <a:t>Genç ve dinamik bir akademik kadronun olması. </a:t>
            </a:r>
          </a:p>
          <a:p>
            <a:pPr lvl="0"/>
            <a:r>
              <a:rPr lang="tr-TR" dirty="0" smtClean="0"/>
              <a:t>Akademisyenlerin araştırma gayretlerinin bulunması. </a:t>
            </a:r>
          </a:p>
          <a:p>
            <a:pPr lvl="0"/>
            <a:r>
              <a:rPr lang="tr-TR" dirty="0" smtClean="0"/>
              <a:t>Teorik ve uygulamalı derslerde öğrenci ve akademisyenlerin ders dışı etkinliklerle eğitim ve öğretime katkıda bulunması.</a:t>
            </a:r>
          </a:p>
          <a:p>
            <a:r>
              <a:rPr lang="tr-TR" dirty="0" smtClean="0"/>
              <a:t>İdari personelimizin, öğrencilerin talep ve ihtiyaçlarını karşılamada istekli ve gayretli olmaları.</a:t>
            </a:r>
          </a:p>
          <a:p>
            <a:r>
              <a:rPr lang="tr-TR" dirty="0" smtClean="0"/>
              <a:t>Şehrin en merkezi yerlerinden birinde bulunan, sportif faaliyetlerin yapılabilmesine imkan tanıyan kampus alanına sahip olması.</a:t>
            </a:r>
          </a:p>
          <a:p>
            <a:r>
              <a:rPr lang="tr-TR" dirty="0" smtClean="0"/>
              <a:t>Artan yabancı uyruklu öğrenci sayımızla birlikte değişen ve gelişen öğrenci profilimizle Uluslararası alanda da tercih edilen bir okul olma yolunda önemli adımlar atıyor olmak. </a:t>
            </a:r>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764432"/>
          </a:xfrm>
        </p:spPr>
        <p:txBody>
          <a:bodyPr>
            <a:normAutofit fontScale="90000"/>
          </a:bodyPr>
          <a:lstStyle/>
          <a:p>
            <a:r>
              <a:rPr lang="tr-TR" b="1" dirty="0" smtClean="0"/>
              <a:t/>
            </a:r>
            <a:br>
              <a:rPr lang="tr-TR" b="1" dirty="0" smtClean="0"/>
            </a:br>
            <a:r>
              <a:rPr lang="tr-TR" b="1" dirty="0" smtClean="0"/>
              <a:t>Yüksekokulumuzda Öğrenci Kabul Edilen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916831"/>
            <a:ext cx="8229600" cy="4320481"/>
          </a:xfrm>
        </p:spPr>
        <p:txBody>
          <a:bodyPr>
            <a:normAutofit/>
          </a:bodyPr>
          <a:lstStyle/>
          <a:p>
            <a:r>
              <a:rPr lang="tr-TR" b="1" dirty="0" smtClean="0"/>
              <a:t>Tıbbi Görüntüleme Teknikleri</a:t>
            </a:r>
          </a:p>
          <a:p>
            <a:pPr algn="just">
              <a:buNone/>
            </a:pPr>
            <a:r>
              <a:rPr lang="tr-TR" b="1" dirty="0" smtClean="0"/>
              <a:t>	</a:t>
            </a:r>
            <a:r>
              <a:rPr lang="tr-TR" dirty="0" smtClean="0"/>
              <a:t>Programımız ilk öğrenci alımını Normal Öğretim olarak 2013-2014 eğitim-öğretim yılında 30 öğrenci, İkinci Öğretim olarak ise 2014-2015 eğitim-öğretim yılında 30 öğrenci olarak yapmıştır. Program kontenjanlarımız  hem normal hem de ikinci öğretimde 2017-2018 eğitim-öğretim yılında 50 olarak belirlenmiştir.</a:t>
            </a:r>
          </a:p>
          <a:p>
            <a:r>
              <a:rPr lang="tr-TR" b="1" dirty="0" smtClean="0"/>
              <a:t>Tıbbi Laboratuar Teknikleri</a:t>
            </a:r>
          </a:p>
          <a:p>
            <a:pPr>
              <a:buNone/>
            </a:pPr>
            <a:r>
              <a:rPr lang="tr-TR" dirty="0" smtClean="0"/>
              <a:t>	 Programımız ilk öğrenci alımını Normal Öğretim olarak 2013-2014 eğitim-öğretim yılında 30 öğrenci, İkinci Öğretim olarak ise 2014-2015 eğitim-öğretim yılında 30 öğrenci olarak yapmıştır. Program kontenjanlarımız  hem normal hem de ikinci öğretimde 2017-2018 eğitim-öğretim yılında 50 olarak belirlenmiştir.</a:t>
            </a:r>
            <a:endParaRPr lang="tr-TR" b="1" dirty="0" smtClean="0"/>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900" b="1" i="1" dirty="0" smtClean="0"/>
              <a:t>2000</a:t>
            </a:r>
            <a:r>
              <a:rPr lang="tr-TR" sz="4400" b="1" dirty="0" smtClean="0"/>
              <a:t> </a:t>
            </a:r>
            <a:r>
              <a:rPr lang="tr-TR" sz="3600" b="1" dirty="0" smtClean="0"/>
              <a:t>YILI ÖNCESİ KURULAN KOMŞU ÜNİVERSİTELERİN SHMYO PROGRAMLARI </a:t>
            </a:r>
            <a:endParaRPr lang="tr-TR" sz="3600" b="1" dirty="0"/>
          </a:p>
        </p:txBody>
      </p:sp>
      <p:sp>
        <p:nvSpPr>
          <p:cNvPr id="2" name="1 İçerik Yer Tutucusu"/>
          <p:cNvSpPr>
            <a:spLocks noGrp="1"/>
          </p:cNvSpPr>
          <p:nvPr>
            <p:ph idx="1"/>
          </p:nvPr>
        </p:nvSpPr>
        <p:spPr/>
        <p:txBody>
          <a:bodyPr/>
          <a:lstStyle/>
          <a:p>
            <a:pPr>
              <a:buFont typeface="Wingdings" pitchFamily="2" charset="2"/>
              <a:buChar char="v"/>
            </a:pPr>
            <a:r>
              <a:rPr lang="tr-TR" b="1" dirty="0" smtClean="0"/>
              <a:t>YÜZÜNCÜ YIL ÜNİVERSİTESİ</a:t>
            </a:r>
          </a:p>
          <a:p>
            <a:pPr>
              <a:buFont typeface="Arial" pitchFamily="34" charset="0"/>
              <a:buChar char="•"/>
            </a:pPr>
            <a:r>
              <a:rPr lang="tr-TR" b="1" dirty="0" smtClean="0"/>
              <a:t>Anestezi</a:t>
            </a:r>
          </a:p>
          <a:p>
            <a:pPr>
              <a:buFont typeface="Arial" pitchFamily="34" charset="0"/>
              <a:buChar char="•"/>
            </a:pPr>
            <a:r>
              <a:rPr lang="tr-TR" b="1" dirty="0" smtClean="0"/>
              <a:t>Tıbbi Dokümantasyon ve Sekreterlik</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r>
              <a:rPr lang="tr-TR" b="1" dirty="0" smtClean="0"/>
              <a:t>Yaşlı Bakım</a:t>
            </a:r>
          </a:p>
          <a:p>
            <a:pPr>
              <a:buFont typeface="Arial" pitchFamily="34" charset="0"/>
              <a:buChar char="•"/>
            </a:pPr>
            <a:r>
              <a:rPr lang="tr-TR" b="1" dirty="0" smtClean="0"/>
              <a:t>Radyoterapi </a:t>
            </a:r>
          </a:p>
          <a:p>
            <a:pPr>
              <a:buFont typeface="Arial" pitchFamily="34" charset="0"/>
              <a:buChar char="•"/>
            </a:pPr>
            <a:r>
              <a:rPr lang="tr-TR" b="1" dirty="0" smtClean="0"/>
              <a:t>İlk ve Acil Yardım (N.Ö. – İ.Ö.)</a:t>
            </a:r>
          </a:p>
          <a:p>
            <a:pPr>
              <a:buFont typeface="Arial" pitchFamily="34" charset="0"/>
              <a:buChar char="•"/>
            </a:pPr>
            <a:r>
              <a:rPr lang="tr-TR" b="1" dirty="0" smtClean="0"/>
              <a:t>Diyaliz </a:t>
            </a:r>
          </a:p>
          <a:p>
            <a:pPr>
              <a:buFont typeface="Arial" pitchFamily="34" charset="0"/>
              <a:buChar char="•"/>
            </a:pPr>
            <a:r>
              <a:rPr lang="tr-TR" b="1" dirty="0" err="1" smtClean="0"/>
              <a:t>Perfüzyon</a:t>
            </a:r>
            <a:endParaRPr lang="tr-TR" b="1" dirty="0" smtClean="0"/>
          </a:p>
          <a:p>
            <a:pPr>
              <a:buFont typeface="Arial" pitchFamily="34" charset="0"/>
              <a:buChar char="•"/>
            </a:pPr>
            <a:r>
              <a:rPr lang="tr-TR" b="1" dirty="0" smtClean="0"/>
              <a:t>Terapi ve Rehabilitasyon</a:t>
            </a:r>
            <a:endParaRPr lang="tr-TR"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900" b="1" i="1" dirty="0" smtClean="0"/>
              <a:t>2000</a:t>
            </a:r>
            <a:r>
              <a:rPr lang="tr-TR" sz="3200" b="1" dirty="0" smtClean="0"/>
              <a:t> YILI ÖNCESİ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DİCLE ÜNİVERSİTESİ</a:t>
            </a:r>
          </a:p>
          <a:p>
            <a:pPr>
              <a:buFont typeface="Arial" pitchFamily="34" charset="0"/>
              <a:buChar char="•"/>
            </a:pPr>
            <a:r>
              <a:rPr lang="tr-TR" b="1" dirty="0" smtClean="0"/>
              <a:t>Ağız ve Diş Sağlığı</a:t>
            </a:r>
          </a:p>
          <a:p>
            <a:pPr>
              <a:buFont typeface="Arial" pitchFamily="34" charset="0"/>
              <a:buChar char="•"/>
            </a:pPr>
            <a:r>
              <a:rPr lang="tr-TR" b="1" dirty="0" smtClean="0"/>
              <a:t>Anestezi</a:t>
            </a:r>
          </a:p>
          <a:p>
            <a:pPr>
              <a:buFont typeface="Arial" pitchFamily="34" charset="0"/>
              <a:buChar char="•"/>
            </a:pPr>
            <a:r>
              <a:rPr lang="tr-TR" b="1" dirty="0" smtClean="0"/>
              <a:t>Diş Protez</a:t>
            </a:r>
          </a:p>
          <a:p>
            <a:pPr>
              <a:buFont typeface="Arial" pitchFamily="34" charset="0"/>
              <a:buChar char="•"/>
            </a:pPr>
            <a:r>
              <a:rPr lang="tr-TR" b="1" dirty="0" smtClean="0"/>
              <a:t>Diyaliz</a:t>
            </a:r>
          </a:p>
          <a:p>
            <a:pPr>
              <a:buFont typeface="Arial" pitchFamily="34" charset="0"/>
              <a:buChar char="•"/>
            </a:pPr>
            <a:r>
              <a:rPr lang="tr-TR" b="1" dirty="0" smtClean="0"/>
              <a:t>Fizyoterapi</a:t>
            </a:r>
          </a:p>
          <a:p>
            <a:pPr>
              <a:buFont typeface="Arial" pitchFamily="34" charset="0"/>
              <a:buChar char="•"/>
            </a:pPr>
            <a:r>
              <a:rPr lang="tr-TR" b="1" dirty="0" smtClean="0"/>
              <a:t>Ortopedik Protez ve </a:t>
            </a:r>
            <a:r>
              <a:rPr lang="tr-TR" b="1" dirty="0" err="1" smtClean="0"/>
              <a:t>Ortez</a:t>
            </a:r>
            <a:endParaRPr lang="tr-TR" b="1" dirty="0" smtClean="0"/>
          </a:p>
          <a:p>
            <a:pPr>
              <a:buFont typeface="Arial" pitchFamily="34" charset="0"/>
              <a:buChar char="•"/>
            </a:pPr>
            <a:r>
              <a:rPr lang="tr-TR" b="1" dirty="0" smtClean="0"/>
              <a:t>Tıbbi Dokümantasyon ve Sekreterlik</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BİTLİS EREN ÜNİVERSİTESİ</a:t>
            </a:r>
          </a:p>
          <a:p>
            <a:pPr>
              <a:buFont typeface="Arial" pitchFamily="34" charset="0"/>
              <a:buChar char="•"/>
            </a:pPr>
            <a:r>
              <a:rPr lang="tr-TR" b="1" dirty="0" smtClean="0"/>
              <a:t>Yaşlı Bakım</a:t>
            </a:r>
          </a:p>
          <a:p>
            <a:pPr>
              <a:buFont typeface="Arial" pitchFamily="34" charset="0"/>
              <a:buChar char="•"/>
            </a:pPr>
            <a:r>
              <a:rPr lang="tr-TR" b="1" dirty="0" smtClean="0"/>
              <a:t>Anestezi</a:t>
            </a:r>
          </a:p>
          <a:p>
            <a:pPr>
              <a:buFont typeface="Arial" pitchFamily="34" charset="0"/>
              <a:buChar char="•"/>
            </a:pPr>
            <a:r>
              <a:rPr lang="tr-TR" b="1" dirty="0" smtClean="0"/>
              <a:t>Engelli Bakım ve Rehabilitasyon</a:t>
            </a:r>
          </a:p>
          <a:p>
            <a:pPr>
              <a:buFont typeface="Arial" pitchFamily="34" charset="0"/>
              <a:buChar char="•"/>
            </a:pPr>
            <a:r>
              <a:rPr lang="tr-TR" b="1" dirty="0" smtClean="0"/>
              <a:t>İlk ve Acil Yardım</a:t>
            </a:r>
          </a:p>
          <a:p>
            <a:pPr>
              <a:buFont typeface="Arial" pitchFamily="34" charset="0"/>
              <a:buChar char="•"/>
            </a:pPr>
            <a:r>
              <a:rPr lang="tr-TR" b="1" dirty="0" smtClean="0"/>
              <a:t>Ağız ve Diş Sağlığı</a:t>
            </a:r>
          </a:p>
          <a:p>
            <a:pPr>
              <a:buFont typeface="Arial" pitchFamily="34" charset="0"/>
              <a:buChar char="•"/>
            </a:pPr>
            <a:r>
              <a:rPr lang="tr-TR" b="1" dirty="0" smtClean="0"/>
              <a:t>Çocuk Gelişimi </a:t>
            </a:r>
          </a:p>
          <a:p>
            <a:pPr>
              <a:buFont typeface="Arial" pitchFamily="34" charset="0"/>
              <a:buChar char="•"/>
            </a:pPr>
            <a:r>
              <a:rPr lang="tr-TR" b="1" dirty="0" err="1" smtClean="0"/>
              <a:t>Optisyenlik</a:t>
            </a:r>
            <a:r>
              <a:rPr lang="tr-TR" b="1" dirty="0" smtClean="0"/>
              <a:t> </a:t>
            </a:r>
          </a:p>
          <a:p>
            <a:pPr>
              <a:buFont typeface="Arial" pitchFamily="34" charset="0"/>
              <a:buChar char="•"/>
            </a:pPr>
            <a:r>
              <a:rPr lang="tr-TR" b="1" dirty="0" smtClean="0"/>
              <a:t>Patoloji Laboratuar Teknikleri</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MARDİN ARTUKLU ÜNİVERSİTESİ</a:t>
            </a:r>
          </a:p>
          <a:p>
            <a:pPr>
              <a:buFont typeface="Arial" pitchFamily="34" charset="0"/>
              <a:buChar char="•"/>
            </a:pPr>
            <a:r>
              <a:rPr lang="tr-TR" b="1" dirty="0" smtClean="0"/>
              <a:t>Yaşlı Bakım</a:t>
            </a:r>
          </a:p>
          <a:p>
            <a:pPr>
              <a:buFont typeface="Arial" pitchFamily="34" charset="0"/>
              <a:buChar char="•"/>
            </a:pPr>
            <a:r>
              <a:rPr lang="tr-TR" b="1" dirty="0" smtClean="0"/>
              <a:t>Tıbbi Laboratuar Teknikleri</a:t>
            </a:r>
          </a:p>
          <a:p>
            <a:pPr>
              <a:buFont typeface="Arial" pitchFamily="34" charset="0"/>
              <a:buChar char="•"/>
            </a:pPr>
            <a:r>
              <a:rPr lang="tr-TR" b="1" dirty="0" smtClean="0"/>
              <a:t>Tıbbi Tanıtım ve Pazarlama</a:t>
            </a:r>
          </a:p>
          <a:p>
            <a:pPr>
              <a:buFont typeface="Arial" pitchFamily="34" charset="0"/>
              <a:buChar char="•"/>
            </a:pPr>
            <a:r>
              <a:rPr lang="tr-TR" b="1" dirty="0" smtClean="0"/>
              <a:t>İlk ve Acil Yardım</a:t>
            </a:r>
          </a:p>
          <a:p>
            <a:pPr>
              <a:buFont typeface="Arial" pitchFamily="34" charset="0"/>
              <a:buChar char="•"/>
            </a:pPr>
            <a:r>
              <a:rPr lang="tr-TR" b="1" dirty="0" smtClean="0"/>
              <a:t>Tıbbi Dokümantasyon ve Sekreterlik</a:t>
            </a:r>
          </a:p>
          <a:p>
            <a:pPr>
              <a:buFont typeface="Arial" pitchFamily="34" charset="0"/>
              <a:buChar char="•"/>
            </a:pPr>
            <a:r>
              <a:rPr lang="tr-TR" b="1" dirty="0" smtClean="0"/>
              <a:t>Çocuk Gelişimi (N.Ö. – İ.Ö. )</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BATMAN ÜNİVERSİTESİ</a:t>
            </a:r>
          </a:p>
          <a:p>
            <a:pPr>
              <a:buFont typeface="Arial" pitchFamily="34" charset="0"/>
              <a:buChar char="•"/>
            </a:pPr>
            <a:r>
              <a:rPr lang="tr-TR" b="1" dirty="0" smtClean="0"/>
              <a:t>Yaşlı Bakım (N.Ö. – İ.Ö.)</a:t>
            </a:r>
          </a:p>
          <a:p>
            <a:pPr>
              <a:buFont typeface="Arial" pitchFamily="34" charset="0"/>
              <a:buChar char="•"/>
            </a:pPr>
            <a:r>
              <a:rPr lang="tr-TR" b="1" dirty="0" smtClean="0"/>
              <a:t>İlk ve Acil Yardım (N.Ö. – İ.Ö.)</a:t>
            </a:r>
          </a:p>
          <a:p>
            <a:pPr>
              <a:buFont typeface="Arial" pitchFamily="34" charset="0"/>
              <a:buChar char="•"/>
            </a:pPr>
            <a:r>
              <a:rPr lang="tr-TR" b="1" dirty="0" smtClean="0"/>
              <a:t>Tıbbi Laboratuar Teknikleri (N.Ö. – İ.Ö.)</a:t>
            </a:r>
          </a:p>
          <a:p>
            <a:pPr>
              <a:buFont typeface="Arial" pitchFamily="34" charset="0"/>
              <a:buChar char="•"/>
            </a:pPr>
            <a:r>
              <a:rPr lang="tr-TR" b="1" dirty="0" smtClean="0"/>
              <a:t>Tıbbi Dokümantasyon ve Sekreterlik (N.Ö. – İ.Ö.)</a:t>
            </a:r>
          </a:p>
          <a:p>
            <a:pPr>
              <a:buFont typeface="Arial" pitchFamily="34" charset="0"/>
              <a:buChar char="•"/>
            </a:pPr>
            <a:r>
              <a:rPr lang="tr-TR" b="1" dirty="0" smtClean="0"/>
              <a:t>Fizyoterapi (N.Ö. – İ.Ö.)</a:t>
            </a:r>
          </a:p>
          <a:p>
            <a:pPr>
              <a:buFont typeface="Arial" pitchFamily="34" charset="0"/>
              <a:buChar char="•"/>
            </a:pPr>
            <a:r>
              <a:rPr lang="tr-TR" b="1" dirty="0" smtClean="0"/>
              <a:t>Sağlık Kurumları İşletmeciliği (N.Ö. – İ.Ö.)</a:t>
            </a:r>
          </a:p>
          <a:p>
            <a:pPr>
              <a:buFont typeface="Arial" pitchFamily="34" charset="0"/>
              <a:buChar char="•"/>
            </a:pPr>
            <a:r>
              <a:rPr lang="tr-TR" b="1" dirty="0" err="1" smtClean="0"/>
              <a:t>Optisyenlik</a:t>
            </a:r>
            <a:r>
              <a:rPr lang="tr-TR" b="1" dirty="0" smtClean="0"/>
              <a:t> (N.Ö.)</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ŞIRNAK ÜNİVERSİTESİ</a:t>
            </a:r>
          </a:p>
          <a:p>
            <a:pPr>
              <a:buFont typeface="Arial" pitchFamily="34" charset="0"/>
              <a:buChar char="•"/>
            </a:pPr>
            <a:r>
              <a:rPr lang="tr-TR" b="1" dirty="0" smtClean="0"/>
              <a:t>Sağlık Hizmetleri Meslek Yüksekokulu bulunmamaktadır.</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DEĞERLENDİRME VE ÖNERİLER</a:t>
            </a:r>
            <a:endParaRPr lang="tr-TR" b="1" dirty="0"/>
          </a:p>
        </p:txBody>
      </p:sp>
      <p:sp>
        <p:nvSpPr>
          <p:cNvPr id="2" name="1 İçerik Yer Tutucusu"/>
          <p:cNvSpPr>
            <a:spLocks noGrp="1"/>
          </p:cNvSpPr>
          <p:nvPr>
            <p:ph idx="1"/>
          </p:nvPr>
        </p:nvSpPr>
        <p:spPr/>
        <p:txBody>
          <a:bodyPr>
            <a:normAutofit/>
          </a:bodyPr>
          <a:lstStyle/>
          <a:p>
            <a:pPr>
              <a:buNone/>
            </a:pPr>
            <a:r>
              <a:rPr lang="tr-TR" dirty="0" smtClean="0"/>
              <a:t>	Okulumuzun acil ihtiyaç duyduğu derslik, öğretim elemanı ve yeterli fiziki ortamın sağlanması, eğitim kalitemizi yükseltecek, zayıf yönlerimizin giderilmesinde ve rekabet gücümüzün artmasında önemli katkılar sağlayacaktır. Bunların yanı sıra halihazırda açık olan fakat bu eksikliklerden dolayı öğrenci kabul edemediğimiz programlarımıza öğrenci kabul edebilecek, 894 olan toplam öğrenci sayımızı 2 yıl içinde </a:t>
            </a:r>
            <a:r>
              <a:rPr lang="tr-TR" sz="3200" dirty="0" smtClean="0"/>
              <a:t>1.200 </a:t>
            </a:r>
            <a:r>
              <a:rPr lang="tr-TR" dirty="0" smtClean="0"/>
              <a:t>öğrencinin üzerine çıkaracaktır. </a:t>
            </a:r>
          </a:p>
          <a:p>
            <a:pPr>
              <a:buNone/>
            </a:pPr>
            <a:r>
              <a:rPr lang="tr-TR" dirty="0" smtClean="0"/>
              <a:t>	Dolayısıyla Üniversitemizin stratejik planlarından biri olan öğrenci sayısı ve yabancı uyruklu öğrenci sayısındaki hedefe ulaşılmasına hizmet edecek önemli bir unsurdur. </a:t>
            </a:r>
          </a:p>
          <a:p>
            <a:pPr>
              <a:buNone/>
            </a:pPr>
            <a:r>
              <a:rPr lang="tr-TR" dirty="0" smtClean="0"/>
              <a:t>	Yine önemli bir stratejik hedef olan Tıp Fakültesi’nin kurulması durumunda  ara sağlık elemanı ihtiyacına cevap verecek  ve bu öğrencilere staj ve iş imkanı sağlanabilecektir.</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619328"/>
          </a:xfrm>
        </p:spPr>
        <p:txBody>
          <a:bodyPr/>
          <a:lstStyle/>
          <a:p>
            <a:pPr algn="ctr">
              <a:buNone/>
            </a:pPr>
            <a:r>
              <a:rPr lang="tr-TR" dirty="0" smtClean="0"/>
              <a:t>	</a:t>
            </a:r>
          </a:p>
          <a:p>
            <a:pPr algn="ctr">
              <a:buNone/>
            </a:pPr>
            <a:endParaRPr lang="tr-TR" sz="3600" b="1" dirty="0"/>
          </a:p>
          <a:p>
            <a:pPr algn="ctr">
              <a:buNone/>
            </a:pPr>
            <a:endParaRPr lang="tr-TR" sz="3600" b="1" dirty="0" smtClean="0"/>
          </a:p>
          <a:p>
            <a:pPr algn="ctr">
              <a:buNone/>
            </a:pPr>
            <a:r>
              <a:rPr lang="tr-TR" sz="3600" b="1" dirty="0" smtClean="0"/>
              <a:t>KATILIMLARINIZDAN DOLAYI </a:t>
            </a:r>
          </a:p>
          <a:p>
            <a:pPr algn="ctr">
              <a:buNone/>
            </a:pPr>
            <a:r>
              <a:rPr lang="tr-TR" sz="3600" b="1" dirty="0" smtClean="0"/>
              <a:t>	TEŞEKKÜR EDERİZ.</a:t>
            </a:r>
          </a:p>
          <a:p>
            <a:pPr>
              <a:buNone/>
            </a:pPr>
            <a:endParaRPr lang="tr-TR" sz="36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856984" cy="1714202"/>
          </a:xfrm>
        </p:spPr>
        <p:txBody>
          <a:bodyPr>
            <a:normAutofit/>
          </a:bodyPr>
          <a:lstStyle/>
          <a:p>
            <a:r>
              <a:rPr lang="tr-TR" b="1" dirty="0" smtClean="0"/>
              <a:t>Yüksekokulumuzda Öğrenci Kabul Edil(e)</a:t>
            </a:r>
            <a:r>
              <a:rPr lang="tr-TR" b="1" dirty="0" err="1" smtClean="0"/>
              <a:t>meyen</a:t>
            </a:r>
            <a:r>
              <a:rPr lang="tr-TR" b="1" dirty="0" smtClean="0"/>
              <a:t> Programlar</a:t>
            </a:r>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3124944"/>
          </a:xfrm>
        </p:spPr>
        <p:txBody>
          <a:bodyPr>
            <a:normAutofit/>
          </a:bodyPr>
          <a:lstStyle/>
          <a:p>
            <a:r>
              <a:rPr lang="tr-TR" dirty="0" smtClean="0"/>
              <a:t>Yaşlı Bakımı (2013)</a:t>
            </a:r>
          </a:p>
          <a:p>
            <a:r>
              <a:rPr lang="tr-TR" dirty="0" smtClean="0"/>
              <a:t>Fizyoterapi (2013)</a:t>
            </a:r>
          </a:p>
          <a:p>
            <a:r>
              <a:rPr lang="tr-TR" dirty="0" smtClean="0"/>
              <a:t>Tıbbi Tanıtım ve Pazarlama(2013)</a:t>
            </a:r>
          </a:p>
          <a:p>
            <a:r>
              <a:rPr lang="tr-TR" dirty="0" smtClean="0"/>
              <a:t>Diş Protez Teknolojisi (2013)</a:t>
            </a:r>
          </a:p>
          <a:p>
            <a:pPr>
              <a:buNone/>
            </a:pPr>
            <a:endParaRPr lang="tr-TR" dirty="0" smtClean="0"/>
          </a:p>
          <a:p>
            <a:pPr>
              <a:buNone/>
            </a:pPr>
            <a:r>
              <a:rPr lang="tr-TR" dirty="0" smtClean="0"/>
              <a:t>2018-2019 Eğitim – Öğretim yılı için Yaşlı Bakım ve Fizyoterapi (N.Ö.) programlarına öğrenci kabulü için teklif yapılacaktır.</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Yüksekokulumuz Fiziki Yapısı</a:t>
            </a:r>
            <a:endParaRPr lang="tr-TR" dirty="0"/>
          </a:p>
        </p:txBody>
      </p:sp>
      <p:sp>
        <p:nvSpPr>
          <p:cNvPr id="3" name="2 İçerik Yer Tutucusu"/>
          <p:cNvSpPr>
            <a:spLocks noGrp="1"/>
          </p:cNvSpPr>
          <p:nvPr>
            <p:ph idx="1"/>
          </p:nvPr>
        </p:nvSpPr>
        <p:spPr>
          <a:xfrm>
            <a:off x="323528" y="4293096"/>
            <a:ext cx="8712968" cy="1728192"/>
          </a:xfrm>
        </p:spPr>
        <p:txBody>
          <a:bodyPr>
            <a:normAutofit fontScale="85000" lnSpcReduction="10000"/>
          </a:bodyPr>
          <a:lstStyle/>
          <a:p>
            <a:pPr>
              <a:buNone/>
            </a:pPr>
            <a:r>
              <a:rPr lang="tr-TR" dirty="0" smtClean="0"/>
              <a:t>		</a:t>
            </a:r>
          </a:p>
          <a:p>
            <a:pPr>
              <a:buNone/>
            </a:pPr>
            <a:endParaRPr lang="tr-TR" dirty="0" smtClean="0"/>
          </a:p>
          <a:p>
            <a:pPr>
              <a:buNone/>
            </a:pPr>
            <a:r>
              <a:rPr lang="tr-TR" dirty="0" smtClean="0"/>
              <a:t>		Meslek Yüksekokulumuz, Bodrum + Zemin + 2 kat olmak üzere toplamda 3.600 m2 kapalı alana ve Teknik Bilimler MYO ile birlikte kullanılan 3000 m2 yeşil alan,açık basketbol ve voleybol sahaları ve 500 m2 öğrencilerin faydalandığı kafeteryaya sahiptir.</a:t>
            </a:r>
          </a:p>
          <a:p>
            <a:pPr>
              <a:buNone/>
            </a:pPr>
            <a:r>
              <a:rPr lang="tr-TR" dirty="0" smtClean="0"/>
              <a:t>		</a:t>
            </a:r>
            <a:endParaRPr lang="tr-TR" dirty="0"/>
          </a:p>
        </p:txBody>
      </p:sp>
      <p:pic>
        <p:nvPicPr>
          <p:cNvPr id="1026" name="Picture 2" descr="C:\Users\casper\Desktop\27157212_10155667586363113_136382508_n.jpg"/>
          <p:cNvPicPr>
            <a:picLocks noChangeAspect="1" noChangeArrowheads="1"/>
          </p:cNvPicPr>
          <p:nvPr/>
        </p:nvPicPr>
        <p:blipFill>
          <a:blip r:embed="rId2" cstate="print"/>
          <a:srcRect/>
          <a:stretch>
            <a:fillRect/>
          </a:stretch>
        </p:blipFill>
        <p:spPr bwMode="auto">
          <a:xfrm>
            <a:off x="827584" y="1268760"/>
            <a:ext cx="7488832" cy="34563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Yüksekokulumuz Fiziki Yapısı</a:t>
            </a:r>
            <a:endParaRPr lang="tr-TR" dirty="0"/>
          </a:p>
        </p:txBody>
      </p:sp>
      <p:sp>
        <p:nvSpPr>
          <p:cNvPr id="3" name="2 İçerik Yer Tutucusu"/>
          <p:cNvSpPr>
            <a:spLocks noGrp="1"/>
          </p:cNvSpPr>
          <p:nvPr>
            <p:ph idx="1"/>
          </p:nvPr>
        </p:nvSpPr>
        <p:spPr>
          <a:xfrm>
            <a:off x="395536" y="1600200"/>
            <a:ext cx="8291264" cy="4133056"/>
          </a:xfrm>
        </p:spPr>
        <p:txBody>
          <a:bodyPr>
            <a:normAutofit fontScale="92500" lnSpcReduction="20000"/>
          </a:bodyPr>
          <a:lstStyle/>
          <a:p>
            <a:pPr algn="just">
              <a:buNone/>
            </a:pPr>
            <a:r>
              <a:rPr lang="tr-TR" dirty="0" smtClean="0"/>
              <a:t>Yüksekokulumuzda;</a:t>
            </a:r>
          </a:p>
          <a:p>
            <a:pPr algn="just">
              <a:buNone/>
            </a:pPr>
            <a:endParaRPr lang="tr-TR" dirty="0" smtClean="0"/>
          </a:p>
          <a:p>
            <a:pPr algn="just">
              <a:buNone/>
            </a:pPr>
            <a:r>
              <a:rPr lang="tr-TR" b="1" dirty="0" smtClean="0"/>
              <a:t>5 adet 48 kişilik derslik,</a:t>
            </a:r>
          </a:p>
          <a:p>
            <a:pPr algn="just">
              <a:buNone/>
            </a:pPr>
            <a:r>
              <a:rPr lang="tr-TR" b="1" dirty="0" smtClean="0"/>
              <a:t>1 adet 82 kişilik derslik,</a:t>
            </a:r>
          </a:p>
          <a:p>
            <a:pPr algn="just">
              <a:buNone/>
            </a:pPr>
            <a:r>
              <a:rPr lang="tr-TR" b="1" dirty="0" smtClean="0"/>
              <a:t>1 adet 90 kişilik derslik,</a:t>
            </a:r>
          </a:p>
          <a:p>
            <a:pPr algn="just">
              <a:buNone/>
            </a:pPr>
            <a:r>
              <a:rPr lang="tr-TR" b="1" dirty="0" smtClean="0"/>
              <a:t>1 İlk ve Acil Yardım Laboratuarı,</a:t>
            </a:r>
          </a:p>
          <a:p>
            <a:pPr algn="just">
              <a:buNone/>
            </a:pPr>
            <a:r>
              <a:rPr lang="tr-TR" b="1" dirty="0" smtClean="0"/>
              <a:t>1  Tıbbi Laboratuar bulunmaktadır.</a:t>
            </a:r>
          </a:p>
          <a:p>
            <a:pPr marL="457200" indent="-457200" algn="just">
              <a:buNone/>
            </a:pPr>
            <a:r>
              <a:rPr lang="tr-TR" b="1" dirty="0" smtClean="0"/>
              <a:t>1  Bilgisayar Laboratuarı</a:t>
            </a:r>
            <a:r>
              <a:rPr lang="tr-TR" dirty="0" smtClean="0"/>
              <a:t>,</a:t>
            </a:r>
          </a:p>
          <a:p>
            <a:pPr marL="457200" indent="-457200" algn="just">
              <a:buNone/>
            </a:pPr>
            <a:r>
              <a:rPr lang="tr-TR" dirty="0" smtClean="0"/>
              <a:t>Olmak üzere toplam 7 derslik ve 3 laboratuar bulunmaktadır. </a:t>
            </a:r>
          </a:p>
          <a:p>
            <a:pPr marL="457200" indent="-457200" algn="just">
              <a:buNone/>
            </a:pPr>
            <a:endParaRPr lang="tr-TR" dirty="0" smtClean="0"/>
          </a:p>
          <a:p>
            <a:pPr marL="457200" indent="-457200" algn="just">
              <a:buNone/>
            </a:pPr>
            <a:r>
              <a:rPr lang="tr-TR" dirty="0" smtClean="0"/>
              <a:t>Bunların yanı sıra akademik ve idari personellerin kullandığı 12 adet </a:t>
            </a:r>
          </a:p>
          <a:p>
            <a:pPr marL="457200" indent="-457200" algn="just">
              <a:buNone/>
            </a:pPr>
            <a:r>
              <a:rPr lang="tr-TR" dirty="0" smtClean="0"/>
              <a:t>büro bulunmaktadır.</a:t>
            </a:r>
          </a:p>
          <a:p>
            <a:pPr algn="just">
              <a:buNone/>
            </a:pPr>
            <a:r>
              <a:rPr lang="tr-TR" dirty="0" smtClean="0"/>
              <a:t> </a:t>
            </a:r>
          </a:p>
          <a:p>
            <a:pPr algn="just">
              <a:buNone/>
            </a:pPr>
            <a:endParaRPr lang="tr-TR" dirty="0" smtClean="0"/>
          </a:p>
          <a:p>
            <a:pPr algn="just">
              <a:buNone/>
            </a:pPr>
            <a:endParaRPr lang="tr-TR" dirty="0" smtClean="0"/>
          </a:p>
          <a:p>
            <a:pPr algn="just">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2050" name="Picture 2" descr="C:\Users\casper\Desktop\27153204_10155667586308113_232421281_n.jpg"/>
          <p:cNvPicPr>
            <a:picLocks noGrp="1" noChangeAspect="1" noChangeArrowheads="1"/>
          </p:cNvPicPr>
          <p:nvPr>
            <p:ph idx="1"/>
          </p:nvPr>
        </p:nvPicPr>
        <p:blipFill>
          <a:blip r:embed="rId2" cstate="print"/>
          <a:srcRect/>
          <a:stretch>
            <a:fillRect/>
          </a:stretch>
        </p:blipFill>
        <p:spPr bwMode="auto">
          <a:xfrm>
            <a:off x="467544" y="332656"/>
            <a:ext cx="8136904" cy="57606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TotalTime>
  <Words>1438</Words>
  <Application>Microsoft Office PowerPoint</Application>
  <PresentationFormat>Ekran Gösterisi (4:3)</PresentationFormat>
  <Paragraphs>435</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Office Teması</vt:lpstr>
      <vt:lpstr>SAĞLIK HİZMETLERİ MESLEK YÜKSEKOKULU</vt:lpstr>
      <vt:lpstr>Yüksekokulumuzun Tarihçesi</vt:lpstr>
      <vt:lpstr>MİSYON VE VİZYON </vt:lpstr>
      <vt:lpstr> Yüksekokulumuzda Öğrenci Kabul Edilen Programlar </vt:lpstr>
      <vt:lpstr> Yüksekokulumuzda Öğrenci Kabul Edilen Programlar </vt:lpstr>
      <vt:lpstr>Yüksekokulumuzda Öğrenci Kabul Edil(e)meyen Programlar </vt:lpstr>
      <vt:lpstr>Yüksekokulumuz Fiziki Yapısı</vt:lpstr>
      <vt:lpstr>Yüksekokulumuz Fiziki Yapısı</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SEKTÖRDEKİ PAYDAŞLARIMIZLA 2017 YILINDA YAPILAN ÇALIŞMALAR</vt:lpstr>
      <vt:lpstr>SEKTÖRDEKİ PAYDAŞLARIMIZLA 2018 YILINDA YAPILACAK ÇALIŞMALAR</vt:lpstr>
      <vt:lpstr>112 BAŞHEKİMLİK VE UMKE İLE YAPILAN AMBULANS SERVİS EĞİTİMİ</vt:lpstr>
      <vt:lpstr>Slayt 29</vt:lpstr>
      <vt:lpstr>Slayt 30</vt:lpstr>
      <vt:lpstr>Slayt 31</vt:lpstr>
      <vt:lpstr>Slayt 32</vt:lpstr>
      <vt:lpstr>Slayt 33</vt:lpstr>
      <vt:lpstr>Öğrenci Bilgileri</vt:lpstr>
      <vt:lpstr>Yabancı Uyruklu Öğrenci Bilgileri</vt:lpstr>
      <vt:lpstr>İNSAN KAYNAKLARI</vt:lpstr>
      <vt:lpstr>AKADEMİK PERSONEL MEZUNİYET ALAN BİLGİLERİ </vt:lpstr>
      <vt:lpstr>Slayt 38</vt:lpstr>
      <vt:lpstr>İNSAN KAYNAKLARI</vt:lpstr>
      <vt:lpstr>MALİ YAPIMIZ   Bütçe Giderleri</vt:lpstr>
      <vt:lpstr>MALİ YAPIMIZ Bütçe Giderleri (İkinci  Öğretim)</vt:lpstr>
      <vt:lpstr>MALİ YAPIMIZ</vt:lpstr>
      <vt:lpstr>Slayt 43</vt:lpstr>
      <vt:lpstr>Slayt 44</vt:lpstr>
      <vt:lpstr>KURUM ANALİMİZ</vt:lpstr>
      <vt:lpstr>Slayt 46</vt:lpstr>
      <vt:lpstr>Kuvvetli yönlerimiz  </vt:lpstr>
      <vt:lpstr>Slayt 48</vt:lpstr>
      <vt:lpstr>Slayt 49</vt:lpstr>
      <vt:lpstr>2000 YILI ÖNCESİ KURULAN KOMŞU ÜNİVERSİTELERİN SHMYO PROGRAMLARI </vt:lpstr>
      <vt:lpstr>2000 YILI ÖNCESİ KURULAN KOMŞU ÜNİVERSİTELERİN SHMYO PROGRAMLARI </vt:lpstr>
      <vt:lpstr>2000 YILI SONRASI KURULAN KOMŞU ÜNİVERSİTELERİN SHMYO PROGRAMLARI </vt:lpstr>
      <vt:lpstr>2000 YILI SONRASI KURULAN KOMŞU ÜNİVERSİTELERİN SHMYO PROGRAMLARI </vt:lpstr>
      <vt:lpstr>2000 YILI SONRASI KURULAN KOMŞU ÜNİVERSİTELERİN SHMYO PROGRAMLARI </vt:lpstr>
      <vt:lpstr>2000 YILI SONRASI KURULAN KOMŞU ÜNİVERSİTELERİN SHMYO PROGRAMLARI </vt:lpstr>
      <vt:lpstr>DEĞERLENDİRME VE ÖNERİLER</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YÜKSEKOKULU</dc:title>
  <dc:creator>sağlık</dc:creator>
  <cp:lastModifiedBy>casper</cp:lastModifiedBy>
  <cp:revision>273</cp:revision>
  <dcterms:created xsi:type="dcterms:W3CDTF">2015-03-03T07:29:04Z</dcterms:created>
  <dcterms:modified xsi:type="dcterms:W3CDTF">2019-08-29T06:57:16Z</dcterms:modified>
</cp:coreProperties>
</file>