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handoutMasterIdLst>
    <p:handoutMasterId r:id="rId41"/>
  </p:handoutMasterIdLst>
  <p:sldIdLst>
    <p:sldId id="360" r:id="rId2"/>
    <p:sldId id="359" r:id="rId3"/>
    <p:sldId id="258" r:id="rId4"/>
    <p:sldId id="259" r:id="rId5"/>
    <p:sldId id="358" r:id="rId6"/>
    <p:sldId id="260" r:id="rId7"/>
    <p:sldId id="261" r:id="rId8"/>
    <p:sldId id="348" r:id="rId9"/>
    <p:sldId id="349" r:id="rId10"/>
    <p:sldId id="350" r:id="rId11"/>
    <p:sldId id="351" r:id="rId12"/>
    <p:sldId id="262" r:id="rId13"/>
    <p:sldId id="263" r:id="rId14"/>
    <p:sldId id="266" r:id="rId15"/>
    <p:sldId id="268" r:id="rId16"/>
    <p:sldId id="269" r:id="rId17"/>
    <p:sldId id="361" r:id="rId18"/>
    <p:sldId id="362" r:id="rId19"/>
    <p:sldId id="363" r:id="rId20"/>
    <p:sldId id="364" r:id="rId21"/>
    <p:sldId id="365" r:id="rId22"/>
    <p:sldId id="366" r:id="rId23"/>
    <p:sldId id="369" r:id="rId24"/>
    <p:sldId id="370" r:id="rId25"/>
    <p:sldId id="371" r:id="rId26"/>
    <p:sldId id="372" r:id="rId27"/>
    <p:sldId id="373" r:id="rId28"/>
    <p:sldId id="376" r:id="rId29"/>
    <p:sldId id="377" r:id="rId30"/>
    <p:sldId id="378" r:id="rId31"/>
    <p:sldId id="379" r:id="rId32"/>
    <p:sldId id="381" r:id="rId33"/>
    <p:sldId id="382" r:id="rId34"/>
    <p:sldId id="387" r:id="rId35"/>
    <p:sldId id="388" r:id="rId36"/>
    <p:sldId id="389" r:id="rId37"/>
    <p:sldId id="391" r:id="rId38"/>
    <p:sldId id="392" r:id="rId39"/>
    <p:sldId id="380"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9F963"/>
    <a:srgbClr val="FFFF00"/>
    <a:srgbClr val="221C1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ABD41A-2838-445B-B50C-5B3C9B59ECF1}" type="datetimeFigureOut">
              <a:rPr lang="tr-TR" smtClean="0"/>
              <a:pPr/>
              <a:t>6.06.2018</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05B210-A614-413F-BD0A-C09AE30812EA}" type="slidenum">
              <a:rPr lang="tr-TR" smtClean="0"/>
              <a:pPr/>
              <a:t>‹#›</a:t>
            </a:fld>
            <a:endParaRPr lang="tr-TR"/>
          </a:p>
        </p:txBody>
      </p:sp>
    </p:spTree>
    <p:extLst>
      <p:ext uri="{BB962C8B-B14F-4D97-AF65-F5344CB8AC3E}">
        <p14:creationId xmlns:p14="http://schemas.microsoft.com/office/powerpoint/2010/main" xmlns="" val="20253124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6.06.2018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790027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6.06.2018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1113421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6.06.2018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250693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6.06.2018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32748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9F75050-0E15-4C5B-92B0-66D068882F1F}" type="datetimeFigureOut">
              <a:rPr lang="tr-TR" smtClean="0"/>
              <a:pPr/>
              <a:t>6.06.2018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3400482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9F75050-0E15-4C5B-92B0-66D068882F1F}" type="datetimeFigureOut">
              <a:rPr lang="tr-TR" smtClean="0"/>
              <a:pPr/>
              <a:t>6.06.2018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2802504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9F75050-0E15-4C5B-92B0-66D068882F1F}" type="datetimeFigureOut">
              <a:rPr lang="tr-TR" smtClean="0"/>
              <a:pPr/>
              <a:t>6.06.2018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307310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9F75050-0E15-4C5B-92B0-66D068882F1F}" type="datetimeFigureOut">
              <a:rPr lang="tr-TR" smtClean="0"/>
              <a:pPr/>
              <a:t>6.06.2018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1722045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9F75050-0E15-4C5B-92B0-66D068882F1F}" type="datetimeFigureOut">
              <a:rPr lang="tr-TR" smtClean="0"/>
              <a:pPr/>
              <a:t>6.06.2018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680618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9F75050-0E15-4C5B-92B0-66D068882F1F}" type="datetimeFigureOut">
              <a:rPr lang="tr-TR" smtClean="0"/>
              <a:pPr/>
              <a:t>6.06.2018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1753784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9F75050-0E15-4C5B-92B0-66D068882F1F}" type="datetimeFigureOut">
              <a:rPr lang="tr-TR" smtClean="0"/>
              <a:pPr/>
              <a:t>6.06.2018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310370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9F75050-0E15-4C5B-92B0-66D068882F1F}" type="datetimeFigureOut">
              <a:rPr lang="tr-TR" smtClean="0"/>
              <a:pPr/>
              <a:t>6.06.2018</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26936902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3933056"/>
            <a:ext cx="7772400" cy="936104"/>
          </a:xfrm>
        </p:spPr>
        <p:txBody>
          <a:bodyPr>
            <a:normAutofit fontScale="90000"/>
          </a:bodyPr>
          <a:lstStyle/>
          <a:p>
            <a:r>
              <a:rPr lang="tr-TR" dirty="0" smtClean="0"/>
              <a:t>SAĞLIK HİZMETLERİ MESLEK YÜKSEKOKULU</a:t>
            </a:r>
            <a:endParaRPr lang="tr-TR" dirty="0"/>
          </a:p>
        </p:txBody>
      </p:sp>
      <p:sp>
        <p:nvSpPr>
          <p:cNvPr id="3" name="2 Alt Başlık"/>
          <p:cNvSpPr>
            <a:spLocks noGrp="1"/>
          </p:cNvSpPr>
          <p:nvPr>
            <p:ph type="subTitle" idx="1"/>
          </p:nvPr>
        </p:nvSpPr>
        <p:spPr>
          <a:xfrm>
            <a:off x="1371600" y="5229200"/>
            <a:ext cx="6400800" cy="648072"/>
          </a:xfrm>
        </p:spPr>
        <p:txBody>
          <a:bodyPr>
            <a:normAutofit/>
          </a:bodyPr>
          <a:lstStyle/>
          <a:p>
            <a:r>
              <a:rPr lang="tr-TR" dirty="0" smtClean="0"/>
              <a:t>NİSAN 2015</a:t>
            </a:r>
            <a:endParaRPr lang="tr-TR" dirty="0"/>
          </a:p>
        </p:txBody>
      </p:sp>
      <p:pic>
        <p:nvPicPr>
          <p:cNvPr id="4" name="3 Resim" descr="corelsarı"/>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3768" y="404664"/>
            <a:ext cx="3848100" cy="278092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DSCN3514.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DSCN3530.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Yüksekokulumuz Fiziki Yapısı</a:t>
            </a:r>
            <a:endParaRPr lang="tr-TR" dirty="0"/>
          </a:p>
        </p:txBody>
      </p:sp>
      <p:sp>
        <p:nvSpPr>
          <p:cNvPr id="3" name="2 İçerik Yer Tutucusu"/>
          <p:cNvSpPr>
            <a:spLocks noGrp="1"/>
          </p:cNvSpPr>
          <p:nvPr>
            <p:ph idx="1"/>
          </p:nvPr>
        </p:nvSpPr>
        <p:spPr>
          <a:xfrm>
            <a:off x="395536" y="1600200"/>
            <a:ext cx="8291264" cy="4133056"/>
          </a:xfrm>
        </p:spPr>
        <p:txBody>
          <a:bodyPr>
            <a:normAutofit/>
          </a:bodyPr>
          <a:lstStyle/>
          <a:p>
            <a:pPr algn="just">
              <a:buNone/>
            </a:pPr>
            <a:r>
              <a:rPr lang="tr-TR" dirty="0" smtClean="0"/>
              <a:t>Yüksekokulumuzda;</a:t>
            </a:r>
          </a:p>
          <a:p>
            <a:pPr algn="just">
              <a:buNone/>
            </a:pPr>
            <a:r>
              <a:rPr lang="tr-TR" b="1" dirty="0" smtClean="0"/>
              <a:t>3 </a:t>
            </a:r>
            <a:r>
              <a:rPr lang="tr-TR" dirty="0" smtClean="0"/>
              <a:t>adet 40 kişilik derslik,</a:t>
            </a:r>
          </a:p>
          <a:p>
            <a:pPr algn="just">
              <a:buNone/>
            </a:pPr>
            <a:r>
              <a:rPr lang="tr-TR" b="1" dirty="0" smtClean="0"/>
              <a:t>1</a:t>
            </a:r>
            <a:r>
              <a:rPr lang="tr-TR" dirty="0" smtClean="0"/>
              <a:t> adet Tıbbi Laboratuar bulunmaktadır.</a:t>
            </a:r>
          </a:p>
          <a:p>
            <a:pPr algn="just">
              <a:buNone/>
            </a:pPr>
            <a:r>
              <a:rPr lang="tr-TR" dirty="0" smtClean="0"/>
              <a:t>Ayrıca;</a:t>
            </a:r>
          </a:p>
          <a:p>
            <a:pPr algn="just">
              <a:buNone/>
            </a:pPr>
            <a:r>
              <a:rPr lang="tr-TR" dirty="0" smtClean="0"/>
              <a:t>Sağlık Yüksekokulu’na ait olan ve ortak kullanılan</a:t>
            </a:r>
          </a:p>
          <a:p>
            <a:pPr algn="just">
              <a:buNone/>
            </a:pPr>
            <a:r>
              <a:rPr lang="tr-TR" b="1" dirty="0" smtClean="0"/>
              <a:t>1</a:t>
            </a:r>
            <a:r>
              <a:rPr lang="tr-TR" dirty="0" smtClean="0"/>
              <a:t>  Kapalı Spor Salonu</a:t>
            </a:r>
          </a:p>
          <a:p>
            <a:pPr algn="just">
              <a:buNone/>
            </a:pPr>
            <a:r>
              <a:rPr lang="tr-TR" b="1" dirty="0" smtClean="0"/>
              <a:t>1</a:t>
            </a:r>
            <a:r>
              <a:rPr lang="tr-TR" dirty="0" smtClean="0"/>
              <a:t>  Bilgisayar Laboratuarı,</a:t>
            </a:r>
          </a:p>
          <a:p>
            <a:pPr algn="just">
              <a:buNone/>
            </a:pPr>
            <a:r>
              <a:rPr lang="tr-TR" b="1" dirty="0" smtClean="0"/>
              <a:t>1</a:t>
            </a:r>
            <a:r>
              <a:rPr lang="tr-TR" dirty="0" smtClean="0"/>
              <a:t>  Sağlık Laboratuarı, </a:t>
            </a:r>
          </a:p>
          <a:p>
            <a:pPr algn="just">
              <a:buNone/>
            </a:pPr>
            <a:r>
              <a:rPr lang="tr-TR" b="1" dirty="0" smtClean="0"/>
              <a:t>5</a:t>
            </a:r>
            <a:r>
              <a:rPr lang="tr-TR" dirty="0" smtClean="0"/>
              <a:t>  40 kişilik ve </a:t>
            </a:r>
          </a:p>
          <a:p>
            <a:pPr algn="just">
              <a:buNone/>
            </a:pPr>
            <a:r>
              <a:rPr lang="tr-TR" b="1" dirty="0" smtClean="0"/>
              <a:t>1</a:t>
            </a:r>
            <a:r>
              <a:rPr lang="tr-TR" dirty="0" smtClean="0"/>
              <a:t>  80 kişilik derslik bulunmaktadır.</a:t>
            </a:r>
          </a:p>
          <a:p>
            <a:pPr algn="just">
              <a:buNone/>
            </a:pPr>
            <a:endParaRPr lang="tr-TR" dirty="0" smtClean="0"/>
          </a:p>
          <a:p>
            <a:pPr algn="just">
              <a:buNone/>
            </a:pPr>
            <a:endParaRPr lang="tr-TR" dirty="0" smtClean="0"/>
          </a:p>
          <a:p>
            <a:pPr algn="just">
              <a:buNone/>
            </a:pP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Öğrenci Bilgileri</a:t>
            </a:r>
            <a:endParaRPr lang="tr-TR" dirty="0"/>
          </a:p>
        </p:txBody>
      </p:sp>
      <p:sp>
        <p:nvSpPr>
          <p:cNvPr id="3" name="2 İçerik Yer Tutucusu"/>
          <p:cNvSpPr>
            <a:spLocks noGrp="1"/>
          </p:cNvSpPr>
          <p:nvPr>
            <p:ph idx="1"/>
          </p:nvPr>
        </p:nvSpPr>
        <p:spPr/>
        <p:txBody>
          <a:bodyPr>
            <a:normAutofit/>
          </a:bodyPr>
          <a:lstStyle/>
          <a:p>
            <a:r>
              <a:rPr lang="tr-TR" b="1" dirty="0" smtClean="0"/>
              <a:t>Tıbbi Dokümantasyon ve Sekreterlik</a:t>
            </a:r>
          </a:p>
          <a:p>
            <a:pPr>
              <a:buNone/>
            </a:pPr>
            <a:r>
              <a:rPr lang="tr-TR" dirty="0" smtClean="0"/>
              <a:t>	 Normal Öğretim: </a:t>
            </a:r>
            <a:r>
              <a:rPr lang="tr-TR" b="1" dirty="0" smtClean="0"/>
              <a:t>95 </a:t>
            </a:r>
            <a:r>
              <a:rPr lang="tr-TR" dirty="0" smtClean="0"/>
              <a:t>İkinci Öğretim: </a:t>
            </a:r>
            <a:r>
              <a:rPr lang="tr-TR" b="1" dirty="0" smtClean="0"/>
              <a:t>82</a:t>
            </a:r>
            <a:endParaRPr lang="tr-TR" dirty="0" smtClean="0"/>
          </a:p>
          <a:p>
            <a:r>
              <a:rPr lang="tr-TR" b="1" dirty="0" smtClean="0"/>
              <a:t>İlk ve Acil Yardım</a:t>
            </a:r>
          </a:p>
          <a:p>
            <a:pPr>
              <a:buNone/>
            </a:pPr>
            <a:r>
              <a:rPr lang="tr-TR" dirty="0" smtClean="0"/>
              <a:t>	 Normal Öğretim: </a:t>
            </a:r>
            <a:r>
              <a:rPr lang="tr-TR" b="1" dirty="0" smtClean="0"/>
              <a:t>140 </a:t>
            </a:r>
            <a:r>
              <a:rPr lang="tr-TR" dirty="0" smtClean="0"/>
              <a:t>İkinci Öğretim: </a:t>
            </a:r>
            <a:r>
              <a:rPr lang="tr-TR" b="1" dirty="0" smtClean="0"/>
              <a:t>114</a:t>
            </a:r>
          </a:p>
          <a:p>
            <a:r>
              <a:rPr lang="tr-TR" b="1" dirty="0" smtClean="0"/>
              <a:t>Tıbbi Laboratuar Teknikleri</a:t>
            </a:r>
          </a:p>
          <a:p>
            <a:pPr>
              <a:buNone/>
            </a:pPr>
            <a:r>
              <a:rPr lang="tr-TR" dirty="0" smtClean="0"/>
              <a:t>	 Normal Öğretim: </a:t>
            </a:r>
            <a:r>
              <a:rPr lang="tr-TR" b="1" dirty="0" smtClean="0"/>
              <a:t>64 </a:t>
            </a:r>
            <a:r>
              <a:rPr lang="tr-TR" dirty="0" smtClean="0"/>
              <a:t>İkinci Öğretim: 28</a:t>
            </a:r>
          </a:p>
          <a:p>
            <a:r>
              <a:rPr lang="tr-TR" b="1" dirty="0" smtClean="0"/>
              <a:t>Tıbbi Görüntüleme Teknikleri</a:t>
            </a:r>
          </a:p>
          <a:p>
            <a:pPr>
              <a:buNone/>
            </a:pPr>
            <a:r>
              <a:rPr lang="tr-TR" dirty="0" smtClean="0"/>
              <a:t>	 Normal Öğretim: </a:t>
            </a:r>
            <a:r>
              <a:rPr lang="tr-TR" b="1" dirty="0" smtClean="0"/>
              <a:t>66 </a:t>
            </a:r>
            <a:r>
              <a:rPr lang="tr-TR" dirty="0" smtClean="0"/>
              <a:t>İkinci Öğretim: </a:t>
            </a:r>
            <a:r>
              <a:rPr lang="tr-TR" b="1" dirty="0" smtClean="0"/>
              <a:t>36 </a:t>
            </a:r>
          </a:p>
          <a:p>
            <a:pPr>
              <a:buNone/>
            </a:pPr>
            <a:r>
              <a:rPr lang="tr-TR" b="1" dirty="0" smtClean="0"/>
              <a:t>Olmak üzere toplam 625 öğrencimiz mevcuttur.</a:t>
            </a:r>
            <a:endParaRPr lang="tr-TR" dirty="0" smtClean="0"/>
          </a:p>
          <a:p>
            <a:pPr>
              <a:buNone/>
            </a:pPr>
            <a:endParaRPr lang="tr-TR"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İNSAN KAYNAKLARI</a:t>
            </a:r>
            <a:endParaRPr lang="tr-TR" dirty="0"/>
          </a:p>
        </p:txBody>
      </p:sp>
      <p:sp>
        <p:nvSpPr>
          <p:cNvPr id="3" name="2 İçerik Yer Tutucusu"/>
          <p:cNvSpPr>
            <a:spLocks noGrp="1"/>
          </p:cNvSpPr>
          <p:nvPr>
            <p:ph idx="1"/>
          </p:nvPr>
        </p:nvSpPr>
        <p:spPr>
          <a:xfrm>
            <a:off x="251520" y="1600200"/>
            <a:ext cx="8435280" cy="4781128"/>
          </a:xfrm>
        </p:spPr>
        <p:txBody>
          <a:bodyPr>
            <a:normAutofit fontScale="92500" lnSpcReduction="20000"/>
          </a:bodyPr>
          <a:lstStyle/>
          <a:p>
            <a:pPr>
              <a:buNone/>
            </a:pPr>
            <a:r>
              <a:rPr lang="tr-TR" b="1" dirty="0" smtClean="0"/>
              <a:t>Akademik Personel</a:t>
            </a:r>
          </a:p>
          <a:p>
            <a:pPr>
              <a:buNone/>
            </a:pPr>
            <a:r>
              <a:rPr lang="tr-TR" dirty="0" smtClean="0"/>
              <a:t>Meslek Yüksekokulumuz bünyesinde; </a:t>
            </a:r>
          </a:p>
          <a:p>
            <a:r>
              <a:rPr lang="tr-TR" b="1" dirty="0" smtClean="0"/>
              <a:t>Tıbbi Dokümantasyon ve Sekreterlik Programında</a:t>
            </a:r>
          </a:p>
          <a:p>
            <a:pPr>
              <a:buNone/>
            </a:pPr>
            <a:r>
              <a:rPr lang="tr-TR" dirty="0" smtClean="0"/>
              <a:t>2 Öğretim Görevlisi</a:t>
            </a:r>
          </a:p>
          <a:p>
            <a:r>
              <a:rPr lang="tr-TR" b="1" dirty="0" smtClean="0"/>
              <a:t>İlk ve Acil Yardım Programında </a:t>
            </a:r>
          </a:p>
          <a:p>
            <a:pPr>
              <a:buNone/>
            </a:pPr>
            <a:r>
              <a:rPr lang="tr-TR" dirty="0" smtClean="0"/>
              <a:t>2 Öğretim Görevlisi</a:t>
            </a:r>
          </a:p>
          <a:p>
            <a:r>
              <a:rPr lang="tr-TR" b="1" dirty="0" smtClean="0"/>
              <a:t>Tıbbi Laboratuar Teknikleri Programında</a:t>
            </a:r>
          </a:p>
          <a:p>
            <a:pPr>
              <a:buNone/>
            </a:pPr>
            <a:r>
              <a:rPr lang="tr-TR" dirty="0" smtClean="0"/>
              <a:t>1 Öğretim Görevlisi</a:t>
            </a:r>
          </a:p>
          <a:p>
            <a:pPr>
              <a:buNone/>
            </a:pPr>
            <a:r>
              <a:rPr lang="tr-TR" dirty="0" smtClean="0"/>
              <a:t> olmak üzere Toplam 5 Öğretim Görevlisi ve Yüksekokul Müdürü Prof. Dr. Salih İlhan görev yapmaktadır.</a:t>
            </a:r>
          </a:p>
          <a:p>
            <a:pPr>
              <a:buNone/>
            </a:pPr>
            <a:r>
              <a:rPr lang="tr-TR" sz="3600" b="1" i="1" dirty="0" smtClean="0"/>
              <a:t>	</a:t>
            </a:r>
            <a:r>
              <a:rPr lang="tr-TR" sz="3600" b="1" i="1" u="sng" dirty="0" smtClean="0"/>
              <a:t>Tıbbi Görüntüleme Teknikleri Programında ise görev yapan Öğretim elemanımız bulunmayıp Devlet Hastanesi’nden personel görevlendirilmesiyle dersler okutulmaktadır.</a:t>
            </a:r>
          </a:p>
          <a:p>
            <a:pPr>
              <a:buNone/>
            </a:pPr>
            <a:endParaRPr lang="tr-TR" dirty="0" smtClean="0"/>
          </a:p>
          <a:p>
            <a:pPr>
              <a:buNone/>
            </a:pP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90066"/>
          </a:xfrm>
        </p:spPr>
        <p:txBody>
          <a:bodyPr>
            <a:normAutofit fontScale="90000"/>
          </a:bodyPr>
          <a:lstStyle/>
          <a:p>
            <a:r>
              <a:rPr lang="tr-TR" dirty="0" smtClean="0"/>
              <a:t>İNSAN KAYNAKLARI</a:t>
            </a:r>
            <a:endParaRPr lang="tr-TR" dirty="0"/>
          </a:p>
        </p:txBody>
      </p:sp>
      <p:sp>
        <p:nvSpPr>
          <p:cNvPr id="3" name="2 İçerik Yer Tutucusu"/>
          <p:cNvSpPr>
            <a:spLocks noGrp="1"/>
          </p:cNvSpPr>
          <p:nvPr>
            <p:ph idx="1"/>
          </p:nvPr>
        </p:nvSpPr>
        <p:spPr>
          <a:xfrm>
            <a:off x="467544" y="908720"/>
            <a:ext cx="8229600" cy="5001419"/>
          </a:xfrm>
        </p:spPr>
        <p:txBody>
          <a:bodyPr>
            <a:normAutofit/>
          </a:bodyPr>
          <a:lstStyle/>
          <a:p>
            <a:r>
              <a:rPr lang="tr-TR" sz="2800" b="1" dirty="0" smtClean="0"/>
              <a:t>AKADEMİK PERSONEL MEZUNİYET ALAN BİLGİLERİ</a:t>
            </a:r>
            <a:endParaRPr lang="tr-TR" sz="2800" dirty="0"/>
          </a:p>
        </p:txBody>
      </p:sp>
      <p:graphicFrame>
        <p:nvGraphicFramePr>
          <p:cNvPr id="4" name="3 Tablo"/>
          <p:cNvGraphicFramePr>
            <a:graphicFrameLocks noGrp="1"/>
          </p:cNvGraphicFramePr>
          <p:nvPr>
            <p:extLst>
              <p:ext uri="{D42A27DB-BD31-4B8C-83A1-F6EECF244321}">
                <p14:modId xmlns:p14="http://schemas.microsoft.com/office/powerpoint/2010/main" xmlns="" val="1107163954"/>
              </p:ext>
            </p:extLst>
          </p:nvPr>
        </p:nvGraphicFramePr>
        <p:xfrm>
          <a:off x="251520" y="1722770"/>
          <a:ext cx="8712970" cy="4688694"/>
        </p:xfrm>
        <a:graphic>
          <a:graphicData uri="http://schemas.openxmlformats.org/drawingml/2006/table">
            <a:tbl>
              <a:tblPr firstRow="1" bandRow="1">
                <a:tableStyleId>{5C22544A-7EE6-4342-B048-85BDC9FD1C3A}</a:tableStyleId>
              </a:tblPr>
              <a:tblGrid>
                <a:gridCol w="1512168"/>
                <a:gridCol w="1080120"/>
                <a:gridCol w="1224136"/>
                <a:gridCol w="1162416"/>
                <a:gridCol w="1244710"/>
                <a:gridCol w="1244710"/>
                <a:gridCol w="1244710"/>
              </a:tblGrid>
              <a:tr h="132586">
                <a:tc>
                  <a:txBody>
                    <a:bodyPr/>
                    <a:lstStyle/>
                    <a:p>
                      <a:pPr algn="ctr"/>
                      <a:endParaRPr lang="tr-TR" dirty="0"/>
                    </a:p>
                  </a:txBody>
                  <a:tcPr/>
                </a:tc>
                <a:tc gridSpan="3">
                  <a:txBody>
                    <a:bodyPr/>
                    <a:lstStyle/>
                    <a:p>
                      <a:pPr algn="ctr"/>
                      <a:r>
                        <a:rPr lang="tr-TR" dirty="0" smtClean="0"/>
                        <a:t>Mezuniyet Alanı</a:t>
                      </a:r>
                      <a:endParaRPr lang="tr-TR" dirty="0"/>
                    </a:p>
                  </a:txBody>
                  <a:tcPr/>
                </a:tc>
                <a:tc hMerge="1">
                  <a:txBody>
                    <a:bodyPr/>
                    <a:lstStyle/>
                    <a:p>
                      <a:pPr algn="ctr"/>
                      <a:endParaRPr lang="tr-TR" dirty="0"/>
                    </a:p>
                  </a:txBody>
                  <a:tcPr/>
                </a:tc>
                <a:tc hMerge="1">
                  <a:txBody>
                    <a:bodyPr/>
                    <a:lstStyle/>
                    <a:p>
                      <a:pPr algn="ctr"/>
                      <a:endParaRPr lang="tr-TR" dirty="0"/>
                    </a:p>
                  </a:txBody>
                  <a:tcPr/>
                </a:tc>
                <a:tc gridSpan="3">
                  <a:txBody>
                    <a:bodyPr/>
                    <a:lstStyle/>
                    <a:p>
                      <a:pPr algn="ctr"/>
                      <a:r>
                        <a:rPr lang="tr-TR" dirty="0" smtClean="0"/>
                        <a:t>Mezun Olduğu Üniversite</a:t>
                      </a:r>
                      <a:endParaRPr lang="tr-TR" dirty="0"/>
                    </a:p>
                  </a:txBody>
                  <a:tcPr/>
                </a:tc>
                <a:tc hMerge="1">
                  <a:txBody>
                    <a:bodyPr/>
                    <a:lstStyle/>
                    <a:p>
                      <a:pPr algn="ctr"/>
                      <a:endParaRPr lang="tr-TR" dirty="0"/>
                    </a:p>
                  </a:txBody>
                  <a:tcPr/>
                </a:tc>
                <a:tc hMerge="1">
                  <a:txBody>
                    <a:bodyPr/>
                    <a:lstStyle/>
                    <a:p>
                      <a:pPr algn="ctr"/>
                      <a:endParaRPr lang="tr-TR" dirty="0"/>
                    </a:p>
                  </a:txBody>
                  <a:tcPr/>
                </a:tc>
              </a:tr>
              <a:tr h="554166">
                <a:tc>
                  <a:txBody>
                    <a:bodyPr/>
                    <a:lstStyle/>
                    <a:p>
                      <a:pPr algn="ctr"/>
                      <a:r>
                        <a:rPr lang="tr-TR" b="1" dirty="0" smtClean="0"/>
                        <a:t>Unvan-Adı-  Soyadı</a:t>
                      </a:r>
                      <a:endParaRPr lang="tr-TR" b="1" dirty="0"/>
                    </a:p>
                  </a:txBody>
                  <a:tcPr/>
                </a:tc>
                <a:tc>
                  <a:txBody>
                    <a:bodyPr/>
                    <a:lstStyle/>
                    <a:p>
                      <a:pPr algn="ctr"/>
                      <a:r>
                        <a:rPr lang="tr-TR" b="1" dirty="0" smtClean="0"/>
                        <a:t>Lisans</a:t>
                      </a:r>
                      <a:endParaRPr lang="tr-TR" b="1" dirty="0"/>
                    </a:p>
                  </a:txBody>
                  <a:tcPr/>
                </a:tc>
                <a:tc>
                  <a:txBody>
                    <a:bodyPr/>
                    <a:lstStyle/>
                    <a:p>
                      <a:pPr algn="ctr"/>
                      <a:r>
                        <a:rPr lang="tr-TR" b="1" dirty="0" smtClean="0"/>
                        <a:t>Yüksek</a:t>
                      </a:r>
                      <a:r>
                        <a:rPr lang="tr-TR" b="1" baseline="0" dirty="0" smtClean="0"/>
                        <a:t> Lisans</a:t>
                      </a:r>
                      <a:endParaRPr lang="tr-TR" b="1" dirty="0"/>
                    </a:p>
                  </a:txBody>
                  <a:tcPr/>
                </a:tc>
                <a:tc>
                  <a:txBody>
                    <a:bodyPr/>
                    <a:lstStyle/>
                    <a:p>
                      <a:pPr algn="ctr"/>
                      <a:r>
                        <a:rPr lang="tr-TR" b="1" dirty="0" smtClean="0"/>
                        <a:t>Doktora</a:t>
                      </a:r>
                      <a:endParaRPr lang="tr-TR" b="1" dirty="0"/>
                    </a:p>
                  </a:txBody>
                  <a:tcPr/>
                </a:tc>
                <a:tc>
                  <a:txBody>
                    <a:bodyPr/>
                    <a:lstStyle/>
                    <a:p>
                      <a:pPr algn="ctr"/>
                      <a:r>
                        <a:rPr lang="tr-TR" b="1" dirty="0" smtClean="0"/>
                        <a:t>Lisans</a:t>
                      </a:r>
                      <a:endParaRPr lang="tr-TR" b="1" dirty="0"/>
                    </a:p>
                  </a:txBody>
                  <a:tcPr/>
                </a:tc>
                <a:tc>
                  <a:txBody>
                    <a:bodyPr/>
                    <a:lstStyle/>
                    <a:p>
                      <a:pPr algn="ctr"/>
                      <a:r>
                        <a:rPr lang="tr-TR" b="1" dirty="0" smtClean="0"/>
                        <a:t>Yüksek</a:t>
                      </a:r>
                      <a:r>
                        <a:rPr lang="tr-TR" b="1" baseline="0" dirty="0" smtClean="0"/>
                        <a:t> Lisans</a:t>
                      </a:r>
                      <a:endParaRPr lang="tr-TR" b="1" dirty="0"/>
                    </a:p>
                  </a:txBody>
                  <a:tcPr/>
                </a:tc>
                <a:tc>
                  <a:txBody>
                    <a:bodyPr/>
                    <a:lstStyle/>
                    <a:p>
                      <a:pPr algn="ctr"/>
                      <a:r>
                        <a:rPr lang="tr-TR" b="1" dirty="0" smtClean="0"/>
                        <a:t>Doktora</a:t>
                      </a:r>
                      <a:endParaRPr lang="tr-TR" b="1" dirty="0"/>
                    </a:p>
                  </a:txBody>
                  <a:tcPr/>
                </a:tc>
              </a:tr>
              <a:tr h="412381">
                <a:tc>
                  <a:txBody>
                    <a:bodyPr/>
                    <a:lstStyle/>
                    <a:p>
                      <a:pPr algn="ctr">
                        <a:lnSpc>
                          <a:spcPct val="115000"/>
                        </a:lnSpc>
                        <a:spcAft>
                          <a:spcPts val="0"/>
                        </a:spcAft>
                      </a:pPr>
                      <a:r>
                        <a:rPr lang="tr-TR" sz="1400" dirty="0" smtClean="0">
                          <a:latin typeface="+mn-lt"/>
                          <a:ea typeface="Times New Roman"/>
                          <a:cs typeface="Times New Roman"/>
                        </a:rPr>
                        <a:t>Prof. Dr. Salih İLHAN</a:t>
                      </a: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400" dirty="0">
                          <a:latin typeface="+mn-lt"/>
                          <a:ea typeface="Times New Roman"/>
                          <a:cs typeface="Times New Roman"/>
                        </a:rPr>
                        <a:t>Kimya</a:t>
                      </a: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400" dirty="0" smtClean="0">
                          <a:latin typeface="+mn-lt"/>
                          <a:ea typeface="Calibri"/>
                          <a:cs typeface="Times New Roman"/>
                        </a:rPr>
                        <a:t>Anorganik Kimya</a:t>
                      </a: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400" dirty="0" smtClean="0">
                          <a:latin typeface="+mn-lt"/>
                          <a:ea typeface="Calibri"/>
                          <a:cs typeface="Times New Roman"/>
                        </a:rPr>
                        <a:t>Anorganik Kimya</a:t>
                      </a: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400" dirty="0" smtClean="0">
                          <a:latin typeface="+mn-lt"/>
                          <a:ea typeface="Times New Roman"/>
                          <a:cs typeface="Times New Roman"/>
                        </a:rPr>
                        <a:t>Dicle Üniversitesi</a:t>
                      </a: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400" dirty="0" smtClean="0">
                          <a:latin typeface="+mn-lt"/>
                          <a:ea typeface="Times New Roman"/>
                          <a:cs typeface="Times New Roman"/>
                        </a:rPr>
                        <a:t>Dicle Üniversitesi</a:t>
                      </a: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400" dirty="0" smtClean="0">
                          <a:latin typeface="+mn-lt"/>
                          <a:ea typeface="Times New Roman"/>
                          <a:cs typeface="Times New Roman"/>
                        </a:rPr>
                        <a:t>Dicle Üniversitesi</a:t>
                      </a:r>
                      <a:endParaRPr lang="tr-TR" sz="1400" dirty="0">
                        <a:latin typeface="+mn-lt"/>
                        <a:ea typeface="Calibri"/>
                        <a:cs typeface="Times New Roman"/>
                      </a:endParaRPr>
                    </a:p>
                  </a:txBody>
                  <a:tcPr marL="44450" marR="44450" marT="0" marB="0" anchor="ctr"/>
                </a:tc>
              </a:tr>
              <a:tr h="624812">
                <a:tc>
                  <a:txBody>
                    <a:bodyPr/>
                    <a:lstStyle/>
                    <a:p>
                      <a:pPr algn="ctr">
                        <a:lnSpc>
                          <a:spcPct val="115000"/>
                        </a:lnSpc>
                        <a:spcAft>
                          <a:spcPts val="0"/>
                        </a:spcAft>
                      </a:pPr>
                      <a:r>
                        <a:rPr lang="tr-TR" sz="1400" dirty="0" err="1" smtClean="0">
                          <a:latin typeface="+mn-lt"/>
                          <a:ea typeface="Times New Roman"/>
                          <a:cs typeface="Times New Roman"/>
                        </a:rPr>
                        <a:t>Öğr</a:t>
                      </a:r>
                      <a:r>
                        <a:rPr lang="tr-TR" sz="1400" dirty="0" smtClean="0">
                          <a:latin typeface="+mn-lt"/>
                          <a:ea typeface="Times New Roman"/>
                          <a:cs typeface="Times New Roman"/>
                        </a:rPr>
                        <a:t>. Gör. Salih ÇENGEL</a:t>
                      </a: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400" dirty="0" smtClean="0">
                          <a:latin typeface="+mn-lt"/>
                          <a:ea typeface="Times New Roman"/>
                          <a:cs typeface="Times New Roman"/>
                        </a:rPr>
                        <a:t>İşletme </a:t>
                      </a: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400" baseline="0" dirty="0" smtClean="0">
                          <a:latin typeface="+mn-lt"/>
                          <a:ea typeface="Calibri"/>
                          <a:cs typeface="Times New Roman"/>
                        </a:rPr>
                        <a:t>İşletme  (Devam Ediyor)</a:t>
                      </a: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400" dirty="0" smtClean="0">
                          <a:latin typeface="+mn-lt"/>
                          <a:ea typeface="Times New Roman"/>
                          <a:cs typeface="Times New Roman"/>
                        </a:rPr>
                        <a:t>Erciyes Üniversitesi</a:t>
                      </a: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400" dirty="0" smtClean="0">
                          <a:latin typeface="+mn-lt"/>
                          <a:ea typeface="Times New Roman"/>
                          <a:cs typeface="Times New Roman"/>
                        </a:rPr>
                        <a:t>Erciyes Üniversitesi</a:t>
                      </a: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400" dirty="0">
                        <a:latin typeface="+mn-lt"/>
                        <a:ea typeface="Calibri"/>
                        <a:cs typeface="Times New Roman"/>
                      </a:endParaRPr>
                    </a:p>
                  </a:txBody>
                  <a:tcPr marL="44450" marR="44450" marT="0" marB="0" anchor="ctr"/>
                </a:tc>
              </a:tr>
              <a:tr h="624812">
                <a:tc>
                  <a:txBody>
                    <a:bodyPr/>
                    <a:lstStyle/>
                    <a:p>
                      <a:pPr algn="ctr">
                        <a:lnSpc>
                          <a:spcPct val="115000"/>
                        </a:lnSpc>
                        <a:spcAft>
                          <a:spcPts val="0"/>
                        </a:spcAft>
                      </a:pPr>
                      <a:r>
                        <a:rPr lang="tr-TR" sz="1400" dirty="0" err="1" smtClean="0">
                          <a:latin typeface="+mn-lt"/>
                          <a:ea typeface="Times New Roman"/>
                          <a:cs typeface="Times New Roman"/>
                        </a:rPr>
                        <a:t>Öğr</a:t>
                      </a:r>
                      <a:r>
                        <a:rPr lang="tr-TR" sz="1400" dirty="0" smtClean="0">
                          <a:latin typeface="+mn-lt"/>
                          <a:ea typeface="Times New Roman"/>
                          <a:cs typeface="Times New Roman"/>
                        </a:rPr>
                        <a:t>. Gör. </a:t>
                      </a:r>
                      <a:r>
                        <a:rPr lang="tr-TR" sz="1400" dirty="0" err="1" smtClean="0">
                          <a:latin typeface="+mn-lt"/>
                          <a:ea typeface="Times New Roman"/>
                          <a:cs typeface="Times New Roman"/>
                        </a:rPr>
                        <a:t>Muhiddin</a:t>
                      </a:r>
                      <a:r>
                        <a:rPr lang="tr-TR" sz="1400" baseline="0" dirty="0" smtClean="0">
                          <a:latin typeface="+mn-lt"/>
                          <a:ea typeface="Times New Roman"/>
                          <a:cs typeface="Times New Roman"/>
                        </a:rPr>
                        <a:t> APARİ</a:t>
                      </a: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400" dirty="0" smtClean="0">
                          <a:latin typeface="+mn-lt"/>
                          <a:ea typeface="Times New Roman"/>
                          <a:cs typeface="Times New Roman"/>
                        </a:rPr>
                        <a:t>Sağlık Memurluğu</a:t>
                      </a: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400" dirty="0" smtClean="0">
                          <a:latin typeface="+mn-lt"/>
                          <a:ea typeface="Times New Roman"/>
                          <a:cs typeface="Times New Roman"/>
                        </a:rPr>
                        <a:t>Halk Sağlığı (Devam Ediyor)</a:t>
                      </a: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400" dirty="0" smtClean="0">
                          <a:latin typeface="+mn-lt"/>
                          <a:ea typeface="Times New Roman"/>
                          <a:cs typeface="Times New Roman"/>
                        </a:rPr>
                        <a:t>Dicle Üniversitesi</a:t>
                      </a: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400" dirty="0" smtClean="0">
                          <a:latin typeface="+mn-lt"/>
                          <a:ea typeface="Times New Roman"/>
                          <a:cs typeface="Times New Roman"/>
                        </a:rPr>
                        <a:t>Dicle Üniversitesi</a:t>
                      </a: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400" dirty="0">
                        <a:latin typeface="+mn-lt"/>
                        <a:ea typeface="Calibri"/>
                        <a:cs typeface="Times New Roman"/>
                      </a:endParaRPr>
                    </a:p>
                  </a:txBody>
                  <a:tcPr marL="44450" marR="44450" marT="0" marB="0" anchor="ctr"/>
                </a:tc>
              </a:tr>
              <a:tr h="624812">
                <a:tc>
                  <a:txBody>
                    <a:bodyPr/>
                    <a:lstStyle/>
                    <a:p>
                      <a:pPr algn="ctr">
                        <a:lnSpc>
                          <a:spcPct val="115000"/>
                        </a:lnSpc>
                        <a:spcAft>
                          <a:spcPts val="0"/>
                        </a:spcAft>
                      </a:pPr>
                      <a:r>
                        <a:rPr lang="tr-TR" sz="1400" dirty="0" err="1" smtClean="0">
                          <a:latin typeface="+mn-lt"/>
                          <a:ea typeface="Times New Roman"/>
                          <a:cs typeface="Times New Roman"/>
                        </a:rPr>
                        <a:t>Öğr</a:t>
                      </a:r>
                      <a:r>
                        <a:rPr lang="tr-TR" sz="1400" dirty="0" smtClean="0">
                          <a:latin typeface="+mn-lt"/>
                          <a:ea typeface="Times New Roman"/>
                          <a:cs typeface="Times New Roman"/>
                        </a:rPr>
                        <a:t>. Gör. Çimen SABAZ</a:t>
                      </a: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400" dirty="0" smtClean="0">
                          <a:latin typeface="+mn-lt"/>
                          <a:ea typeface="Times New Roman"/>
                          <a:cs typeface="Times New Roman"/>
                        </a:rPr>
                        <a:t>Hemşirelik</a:t>
                      </a: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400" dirty="0" smtClean="0">
                          <a:latin typeface="+mn-lt"/>
                          <a:ea typeface="Calibri"/>
                          <a:cs typeface="Times New Roman"/>
                        </a:rPr>
                        <a:t>Biyokimya</a:t>
                      </a:r>
                      <a:r>
                        <a:rPr lang="tr-TR" sz="1400" baseline="0" dirty="0" smtClean="0">
                          <a:latin typeface="+mn-lt"/>
                          <a:ea typeface="Calibri"/>
                          <a:cs typeface="Times New Roman"/>
                        </a:rPr>
                        <a:t>  </a:t>
                      </a:r>
                    </a:p>
                    <a:p>
                      <a:pPr algn="ctr">
                        <a:lnSpc>
                          <a:spcPct val="115000"/>
                        </a:lnSpc>
                        <a:spcAft>
                          <a:spcPts val="0"/>
                        </a:spcAft>
                      </a:pPr>
                      <a:r>
                        <a:rPr lang="tr-TR" sz="1400" baseline="0" dirty="0" smtClean="0">
                          <a:latin typeface="+mn-lt"/>
                          <a:ea typeface="Calibri"/>
                          <a:cs typeface="Times New Roman"/>
                        </a:rPr>
                        <a:t>(Devam Ediyor)</a:t>
                      </a: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400" dirty="0" smtClean="0">
                          <a:latin typeface="+mn-lt"/>
                          <a:ea typeface="Times New Roman"/>
                          <a:cs typeface="Times New Roman"/>
                        </a:rPr>
                        <a:t>Dicle Üniversitesi</a:t>
                      </a: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400" dirty="0" smtClean="0">
                          <a:latin typeface="+mn-lt"/>
                          <a:ea typeface="Times New Roman"/>
                          <a:cs typeface="Times New Roman"/>
                        </a:rPr>
                        <a:t>Harran Üniversitesi</a:t>
                      </a: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400" dirty="0">
                        <a:latin typeface="+mn-lt"/>
                        <a:ea typeface="Calibri"/>
                        <a:cs typeface="Times New Roman"/>
                      </a:endParaRPr>
                    </a:p>
                  </a:txBody>
                  <a:tcPr marL="44450" marR="44450" marT="0" marB="0" anchor="ctr"/>
                </a:tc>
              </a:tr>
              <a:tr h="837242">
                <a:tc>
                  <a:txBody>
                    <a:bodyPr/>
                    <a:lstStyle/>
                    <a:p>
                      <a:pPr algn="ctr">
                        <a:lnSpc>
                          <a:spcPct val="115000"/>
                        </a:lnSpc>
                        <a:spcAft>
                          <a:spcPts val="0"/>
                        </a:spcAft>
                      </a:pPr>
                      <a:r>
                        <a:rPr lang="tr-TR" sz="1400" dirty="0" err="1" smtClean="0">
                          <a:latin typeface="+mn-lt"/>
                          <a:ea typeface="Times New Roman"/>
                          <a:cs typeface="Times New Roman"/>
                        </a:rPr>
                        <a:t>Öğr</a:t>
                      </a:r>
                      <a:r>
                        <a:rPr lang="tr-TR" sz="1400" dirty="0" smtClean="0">
                          <a:latin typeface="+mn-lt"/>
                          <a:ea typeface="Times New Roman"/>
                          <a:cs typeface="Times New Roman"/>
                        </a:rPr>
                        <a:t>. Gör. </a:t>
                      </a:r>
                      <a:r>
                        <a:rPr lang="tr-TR" sz="1400" dirty="0" err="1" smtClean="0">
                          <a:latin typeface="+mn-lt"/>
                          <a:ea typeface="Times New Roman"/>
                          <a:cs typeface="Times New Roman"/>
                        </a:rPr>
                        <a:t>Halilallah</a:t>
                      </a:r>
                      <a:r>
                        <a:rPr lang="tr-TR" sz="1400" dirty="0" smtClean="0">
                          <a:latin typeface="+mn-lt"/>
                          <a:ea typeface="Times New Roman"/>
                          <a:cs typeface="Times New Roman"/>
                        </a:rPr>
                        <a:t> SEYİDOĞLU</a:t>
                      </a: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400" dirty="0" smtClean="0">
                          <a:solidFill>
                            <a:srgbClr val="000000"/>
                          </a:solidFill>
                          <a:latin typeface="+mn-lt"/>
                          <a:ea typeface="Times New Roman"/>
                          <a:cs typeface="Times New Roman"/>
                        </a:rPr>
                        <a:t>İşletme</a:t>
                      </a: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400" dirty="0" smtClean="0">
                          <a:latin typeface="+mn-lt"/>
                          <a:ea typeface="Calibri"/>
                          <a:cs typeface="Times New Roman"/>
                        </a:rPr>
                        <a:t>Yönetim-Organizasyon (Devam Ediyor)</a:t>
                      </a: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400" dirty="0" smtClean="0">
                          <a:latin typeface="+mn-lt"/>
                          <a:ea typeface="Calibri"/>
                          <a:cs typeface="Times New Roman"/>
                        </a:rPr>
                        <a:t>İşletme Yönetimi </a:t>
                      </a:r>
                    </a:p>
                    <a:p>
                      <a:pPr algn="ctr">
                        <a:lnSpc>
                          <a:spcPct val="115000"/>
                        </a:lnSpc>
                        <a:spcAft>
                          <a:spcPts val="0"/>
                        </a:spcAft>
                      </a:pPr>
                      <a:r>
                        <a:rPr lang="tr-TR" sz="1400" dirty="0" smtClean="0">
                          <a:latin typeface="+mn-lt"/>
                          <a:ea typeface="Calibri"/>
                          <a:cs typeface="Times New Roman"/>
                        </a:rPr>
                        <a:t>(Devam</a:t>
                      </a:r>
                      <a:r>
                        <a:rPr lang="tr-TR" sz="1400" baseline="0" dirty="0" smtClean="0">
                          <a:latin typeface="+mn-lt"/>
                          <a:ea typeface="Calibri"/>
                          <a:cs typeface="Times New Roman"/>
                        </a:rPr>
                        <a:t> Ediyor)</a:t>
                      </a: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400" dirty="0">
                          <a:solidFill>
                            <a:srgbClr val="000000"/>
                          </a:solidFill>
                          <a:latin typeface="+mn-lt"/>
                          <a:ea typeface="Times New Roman"/>
                          <a:cs typeface="Times New Roman"/>
                        </a:rPr>
                        <a:t> </a:t>
                      </a:r>
                      <a:r>
                        <a:rPr lang="tr-TR" sz="1400" dirty="0" smtClean="0">
                          <a:solidFill>
                            <a:srgbClr val="000000"/>
                          </a:solidFill>
                          <a:latin typeface="+mn-lt"/>
                          <a:ea typeface="Times New Roman"/>
                          <a:cs typeface="Times New Roman"/>
                        </a:rPr>
                        <a:t>Kafkas Üniversitesi</a:t>
                      </a: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400" dirty="0" smtClean="0">
                          <a:solidFill>
                            <a:srgbClr val="000000"/>
                          </a:solidFill>
                          <a:latin typeface="+mn-lt"/>
                          <a:ea typeface="Times New Roman"/>
                          <a:cs typeface="Times New Roman"/>
                        </a:rPr>
                        <a:t>Hacettepe Üniversitesi</a:t>
                      </a: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400" dirty="0" smtClean="0">
                          <a:solidFill>
                            <a:srgbClr val="000000"/>
                          </a:solidFill>
                          <a:latin typeface="+mn-lt"/>
                          <a:ea typeface="Times New Roman"/>
                          <a:cs typeface="Times New Roman"/>
                        </a:rPr>
                        <a:t>Yeditepe Üniversitesi </a:t>
                      </a:r>
                      <a:endParaRPr lang="tr-TR" sz="1400" dirty="0">
                        <a:latin typeface="+mn-lt"/>
                        <a:ea typeface="Calibri"/>
                        <a:cs typeface="Times New Roman"/>
                      </a:endParaRPr>
                    </a:p>
                  </a:txBody>
                  <a:tcPr marL="44450" marR="44450" marT="0" marB="0" anchor="ctr"/>
                </a:tc>
              </a:tr>
              <a:tr h="282252">
                <a:tc>
                  <a:txBody>
                    <a:bodyPr/>
                    <a:lstStyle/>
                    <a:p>
                      <a:pPr algn="ctr">
                        <a:lnSpc>
                          <a:spcPct val="115000"/>
                        </a:lnSpc>
                        <a:spcAft>
                          <a:spcPts val="0"/>
                        </a:spcAft>
                      </a:pPr>
                      <a:r>
                        <a:rPr lang="tr-TR" sz="1400" dirty="0" err="1" smtClean="0">
                          <a:latin typeface="+mn-lt"/>
                          <a:ea typeface="Calibri"/>
                          <a:cs typeface="Times New Roman"/>
                        </a:rPr>
                        <a:t>Öğr</a:t>
                      </a:r>
                      <a:r>
                        <a:rPr lang="tr-TR" sz="1400" dirty="0" smtClean="0">
                          <a:latin typeface="+mn-lt"/>
                          <a:ea typeface="Calibri"/>
                          <a:cs typeface="Times New Roman"/>
                        </a:rPr>
                        <a:t>. Gör. Asım ÖZBEK</a:t>
                      </a: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400" dirty="0" smtClean="0">
                          <a:latin typeface="+mn-lt"/>
                          <a:ea typeface="Calibri"/>
                          <a:cs typeface="Times New Roman"/>
                        </a:rPr>
                        <a:t>Biyoloji</a:t>
                      </a: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400" dirty="0" smtClean="0">
                          <a:latin typeface="+mn-lt"/>
                          <a:ea typeface="Calibri"/>
                          <a:cs typeface="Times New Roman"/>
                        </a:rPr>
                        <a:t>Yüzüncü Yıl Üniversitesi</a:t>
                      </a: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4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400" dirty="0">
                        <a:latin typeface="+mn-lt"/>
                        <a:ea typeface="Calibri"/>
                        <a:cs typeface="Times New Roman"/>
                      </a:endParaRPr>
                    </a:p>
                  </a:txBody>
                  <a:tcPr marL="44450" marR="44450" marT="0" marB="0" anchor="ct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İNSAN KAYNAKLARI</a:t>
            </a:r>
            <a:endParaRPr lang="tr-TR" dirty="0"/>
          </a:p>
        </p:txBody>
      </p:sp>
      <p:sp>
        <p:nvSpPr>
          <p:cNvPr id="3" name="2 İçerik Yer Tutucusu"/>
          <p:cNvSpPr>
            <a:spLocks noGrp="1"/>
          </p:cNvSpPr>
          <p:nvPr>
            <p:ph idx="1"/>
          </p:nvPr>
        </p:nvSpPr>
        <p:spPr/>
        <p:txBody>
          <a:bodyPr/>
          <a:lstStyle/>
          <a:p>
            <a:r>
              <a:rPr lang="tr-TR" dirty="0" smtClean="0"/>
              <a:t>İdari Personel</a:t>
            </a:r>
          </a:p>
          <a:p>
            <a:pPr>
              <a:buNone/>
            </a:pPr>
            <a:endParaRPr lang="tr-TR" dirty="0"/>
          </a:p>
        </p:txBody>
      </p:sp>
      <p:graphicFrame>
        <p:nvGraphicFramePr>
          <p:cNvPr id="4" name="3 Tablo"/>
          <p:cNvGraphicFramePr>
            <a:graphicFrameLocks noGrp="1"/>
          </p:cNvGraphicFramePr>
          <p:nvPr/>
        </p:nvGraphicFramePr>
        <p:xfrm>
          <a:off x="467544" y="2204864"/>
          <a:ext cx="8424936" cy="4246476"/>
        </p:xfrm>
        <a:graphic>
          <a:graphicData uri="http://schemas.openxmlformats.org/drawingml/2006/table">
            <a:tbl>
              <a:tblPr firstRow="1" bandRow="1">
                <a:tableStyleId>{5C22544A-7EE6-4342-B048-85BDC9FD1C3A}</a:tableStyleId>
              </a:tblPr>
              <a:tblGrid>
                <a:gridCol w="2106234"/>
                <a:gridCol w="2106234"/>
                <a:gridCol w="2106234"/>
                <a:gridCol w="2106234"/>
              </a:tblGrid>
              <a:tr h="370840">
                <a:tc>
                  <a:txBody>
                    <a:bodyPr/>
                    <a:lstStyle/>
                    <a:p>
                      <a:pPr algn="ctr">
                        <a:lnSpc>
                          <a:spcPct val="115000"/>
                        </a:lnSpc>
                        <a:spcAft>
                          <a:spcPts val="0"/>
                        </a:spcAft>
                        <a:tabLst>
                          <a:tab pos="1524000" algn="l"/>
                        </a:tabLst>
                      </a:pPr>
                      <a:r>
                        <a:rPr lang="tr-TR" sz="1200" b="1" dirty="0">
                          <a:latin typeface="Times New Roman"/>
                          <a:ea typeface="Calibri"/>
                          <a:cs typeface="Times New Roman"/>
                        </a:rPr>
                        <a:t>Adı Soyadı</a:t>
                      </a:r>
                      <a:endParaRPr lang="tr-TR" sz="1100" dirty="0">
                        <a:latin typeface="Calibri"/>
                        <a:ea typeface="Calibri"/>
                        <a:cs typeface="Times New Roman"/>
                      </a:endParaRPr>
                    </a:p>
                  </a:txBody>
                  <a:tcPr marL="68580" marR="68580" marT="0" marB="0" anchor="ctr"/>
                </a:tc>
                <a:tc>
                  <a:txBody>
                    <a:bodyPr/>
                    <a:lstStyle/>
                    <a:p>
                      <a:pPr algn="ctr">
                        <a:lnSpc>
                          <a:spcPct val="115000"/>
                        </a:lnSpc>
                        <a:spcAft>
                          <a:spcPts val="0"/>
                        </a:spcAft>
                        <a:tabLst>
                          <a:tab pos="1524000" algn="l"/>
                        </a:tabLst>
                      </a:pPr>
                      <a:r>
                        <a:rPr lang="tr-TR" sz="1200" b="1" dirty="0" err="1">
                          <a:latin typeface="Times New Roman"/>
                          <a:ea typeface="Calibri"/>
                          <a:cs typeface="Times New Roman"/>
                        </a:rPr>
                        <a:t>Ünvanı</a:t>
                      </a:r>
                      <a:endParaRPr lang="tr-TR" sz="1100" dirty="0">
                        <a:latin typeface="Calibri"/>
                        <a:ea typeface="Calibri"/>
                        <a:cs typeface="Times New Roman"/>
                      </a:endParaRPr>
                    </a:p>
                  </a:txBody>
                  <a:tcPr marL="68580" marR="68580" marT="0" marB="0" anchor="ctr"/>
                </a:tc>
                <a:tc>
                  <a:txBody>
                    <a:bodyPr/>
                    <a:lstStyle/>
                    <a:p>
                      <a:pPr algn="ctr">
                        <a:lnSpc>
                          <a:spcPct val="115000"/>
                        </a:lnSpc>
                        <a:spcAft>
                          <a:spcPts val="0"/>
                        </a:spcAft>
                        <a:tabLst>
                          <a:tab pos="1524000" algn="l"/>
                        </a:tabLst>
                      </a:pPr>
                      <a:r>
                        <a:rPr lang="tr-TR" sz="1200" b="1" dirty="0">
                          <a:latin typeface="Times New Roman"/>
                          <a:ea typeface="Calibri"/>
                          <a:cs typeface="Times New Roman"/>
                        </a:rPr>
                        <a:t>Kadrosunun Bulunduğu Birim</a:t>
                      </a:r>
                      <a:endParaRPr lang="tr-TR" sz="1100" dirty="0">
                        <a:latin typeface="Calibri"/>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200" b="1" dirty="0">
                          <a:latin typeface="Times New Roman"/>
                          <a:ea typeface="Calibri"/>
                          <a:cs typeface="Times New Roman"/>
                        </a:rPr>
                        <a:t>Görevi</a:t>
                      </a:r>
                      <a:endParaRPr lang="tr-TR" sz="1100" dirty="0">
                        <a:latin typeface="Calibri"/>
                        <a:ea typeface="Calibri"/>
                        <a:cs typeface="Times New Roman"/>
                      </a:endParaRPr>
                    </a:p>
                  </a:txBody>
                  <a:tcPr marL="68580" marR="68580" marT="0" marB="0" anchor="ctr"/>
                </a:tc>
              </a:tr>
              <a:tr h="370840">
                <a:tc>
                  <a:txBody>
                    <a:bodyPr/>
                    <a:lstStyle/>
                    <a:p>
                      <a:pPr algn="ctr">
                        <a:lnSpc>
                          <a:spcPct val="115000"/>
                        </a:lnSpc>
                        <a:spcAft>
                          <a:spcPts val="0"/>
                        </a:spcAft>
                        <a:tabLst>
                          <a:tab pos="1524000" algn="l"/>
                        </a:tabLst>
                      </a:pPr>
                      <a:r>
                        <a:rPr lang="tr-TR" sz="1400" dirty="0" smtClean="0">
                          <a:latin typeface="+mn-lt"/>
                          <a:ea typeface="Calibri"/>
                          <a:cs typeface="Times New Roman"/>
                        </a:rPr>
                        <a:t>Mahmut DEMİR</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a:latin typeface="+mn-lt"/>
                          <a:ea typeface="Calibri"/>
                          <a:cs typeface="Times New Roman"/>
                        </a:rPr>
                        <a:t>Yüksekokul Sekreteri</a:t>
                      </a:r>
                    </a:p>
                  </a:txBody>
                  <a:tcPr marL="68580" marR="68580" marT="0" marB="0"/>
                </a:tc>
                <a:tc>
                  <a:txBody>
                    <a:bodyPr/>
                    <a:lstStyle/>
                    <a:p>
                      <a:pPr algn="ctr">
                        <a:lnSpc>
                          <a:spcPct val="115000"/>
                        </a:lnSpc>
                        <a:spcAft>
                          <a:spcPts val="0"/>
                        </a:spcAft>
                        <a:tabLst>
                          <a:tab pos="1524000" algn="l"/>
                        </a:tabLst>
                      </a:pPr>
                      <a:r>
                        <a:rPr lang="tr-TR" sz="1400" dirty="0">
                          <a:latin typeface="+mn-lt"/>
                          <a:ea typeface="Calibri"/>
                          <a:cs typeface="Times New Roman"/>
                        </a:rPr>
                        <a:t>Sağlık </a:t>
                      </a:r>
                      <a:r>
                        <a:rPr lang="tr-TR" sz="1400" dirty="0" smtClean="0">
                          <a:latin typeface="+mn-lt"/>
                          <a:ea typeface="Calibri"/>
                          <a:cs typeface="Times New Roman"/>
                        </a:rPr>
                        <a:t> Hizmetleri MYO</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a:latin typeface="+mn-lt"/>
                          <a:ea typeface="Calibri"/>
                          <a:cs typeface="Times New Roman"/>
                        </a:rPr>
                        <a:t>İdari Personel Amiri</a:t>
                      </a:r>
                    </a:p>
                  </a:txBody>
                  <a:tcPr marL="68580" marR="68580" marT="0" marB="0"/>
                </a:tc>
              </a:tr>
              <a:tr h="370840">
                <a:tc>
                  <a:txBody>
                    <a:bodyPr/>
                    <a:lstStyle/>
                    <a:p>
                      <a:pPr algn="ctr">
                        <a:lnSpc>
                          <a:spcPct val="115000"/>
                        </a:lnSpc>
                        <a:spcAft>
                          <a:spcPts val="0"/>
                        </a:spcAft>
                        <a:tabLst>
                          <a:tab pos="1524000" algn="l"/>
                        </a:tabLst>
                      </a:pPr>
                      <a:r>
                        <a:rPr lang="tr-TR" sz="1400" dirty="0" smtClean="0">
                          <a:latin typeface="+mn-lt"/>
                          <a:ea typeface="Calibri"/>
                          <a:cs typeface="Times New Roman"/>
                        </a:rPr>
                        <a:t>Nezir</a:t>
                      </a:r>
                      <a:r>
                        <a:rPr lang="tr-TR" sz="1400" baseline="0" dirty="0" smtClean="0">
                          <a:latin typeface="+mn-lt"/>
                          <a:ea typeface="Calibri"/>
                          <a:cs typeface="Times New Roman"/>
                        </a:rPr>
                        <a:t> KILIÇER</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smtClean="0">
                          <a:latin typeface="+mn-lt"/>
                          <a:ea typeface="Calibri"/>
                          <a:cs typeface="Times New Roman"/>
                        </a:rPr>
                        <a:t>Bilgisayar İşletmeni</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smtClean="0">
                          <a:latin typeface="+mn-lt"/>
                          <a:ea typeface="Calibri"/>
                          <a:cs typeface="Times New Roman"/>
                        </a:rPr>
                        <a:t>Sağlık  Hizmetleri MYO</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smtClean="0">
                          <a:latin typeface="+mn-lt"/>
                          <a:ea typeface="Calibri"/>
                          <a:cs typeface="Times New Roman"/>
                        </a:rPr>
                        <a:t>Öğrenci İşleri</a:t>
                      </a:r>
                      <a:endParaRPr lang="tr-TR" sz="1400" dirty="0">
                        <a:latin typeface="+mn-lt"/>
                        <a:ea typeface="Calibri"/>
                        <a:cs typeface="Times New Roman"/>
                      </a:endParaRPr>
                    </a:p>
                  </a:txBody>
                  <a:tcPr marL="68580" marR="68580" marT="0" marB="0"/>
                </a:tc>
              </a:tr>
              <a:tr h="493880">
                <a:tc>
                  <a:txBody>
                    <a:bodyPr/>
                    <a:lstStyle/>
                    <a:p>
                      <a:pPr algn="ctr">
                        <a:lnSpc>
                          <a:spcPct val="115000"/>
                        </a:lnSpc>
                        <a:spcAft>
                          <a:spcPts val="0"/>
                        </a:spcAft>
                        <a:tabLst>
                          <a:tab pos="1524000" algn="l"/>
                        </a:tabLst>
                      </a:pPr>
                      <a:r>
                        <a:rPr lang="tr-TR" sz="1400" dirty="0" smtClean="0">
                          <a:latin typeface="+mn-lt"/>
                          <a:ea typeface="Calibri"/>
                          <a:cs typeface="Times New Roman"/>
                        </a:rPr>
                        <a:t>Gökhan ÖZTÜRK</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smtClean="0">
                          <a:latin typeface="+mn-lt"/>
                          <a:ea typeface="Calibri"/>
                          <a:cs typeface="Times New Roman"/>
                        </a:rPr>
                        <a:t>Teknisyen</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smtClean="0">
                          <a:latin typeface="+mn-lt"/>
                          <a:ea typeface="Calibri"/>
                          <a:cs typeface="Times New Roman"/>
                        </a:rPr>
                        <a:t>Sağlık  Hizmetleri MYO</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a:latin typeface="+mn-lt"/>
                          <a:ea typeface="Calibri"/>
                          <a:cs typeface="Times New Roman"/>
                        </a:rPr>
                        <a:t>Öğrenci İşleri</a:t>
                      </a:r>
                    </a:p>
                  </a:txBody>
                  <a:tcPr marL="68580" marR="68580" marT="0" marB="0"/>
                </a:tc>
              </a:tr>
              <a:tr h="432048">
                <a:tc>
                  <a:txBody>
                    <a:bodyPr/>
                    <a:lstStyle/>
                    <a:p>
                      <a:pPr algn="ctr">
                        <a:lnSpc>
                          <a:spcPct val="115000"/>
                        </a:lnSpc>
                        <a:spcAft>
                          <a:spcPts val="0"/>
                        </a:spcAft>
                        <a:tabLst>
                          <a:tab pos="1524000" algn="l"/>
                        </a:tabLst>
                      </a:pPr>
                      <a:r>
                        <a:rPr lang="tr-TR" sz="1400" dirty="0" smtClean="0">
                          <a:latin typeface="+mn-lt"/>
                          <a:ea typeface="Calibri"/>
                          <a:cs typeface="Times New Roman"/>
                        </a:rPr>
                        <a:t>Ayşe</a:t>
                      </a:r>
                      <a:r>
                        <a:rPr lang="tr-TR" sz="1400" baseline="0" dirty="0" smtClean="0">
                          <a:latin typeface="+mn-lt"/>
                          <a:ea typeface="Calibri"/>
                          <a:cs typeface="Times New Roman"/>
                        </a:rPr>
                        <a:t>  ADİN</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smtClean="0">
                          <a:latin typeface="+mn-lt"/>
                          <a:ea typeface="Calibri"/>
                          <a:cs typeface="Times New Roman"/>
                        </a:rPr>
                        <a:t>Memur</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a:latin typeface="+mn-lt"/>
                          <a:ea typeface="Calibri"/>
                          <a:cs typeface="Times New Roman"/>
                        </a:rPr>
                        <a:t>Sağlık Hizmetleri MYO.</a:t>
                      </a:r>
                    </a:p>
                  </a:txBody>
                  <a:tcPr marL="68580" marR="68580" marT="0" marB="0"/>
                </a:tc>
                <a:tc>
                  <a:txBody>
                    <a:bodyPr/>
                    <a:lstStyle/>
                    <a:p>
                      <a:pPr algn="ctr">
                        <a:lnSpc>
                          <a:spcPct val="115000"/>
                        </a:lnSpc>
                        <a:spcAft>
                          <a:spcPts val="0"/>
                        </a:spcAft>
                        <a:tabLst>
                          <a:tab pos="1524000" algn="l"/>
                        </a:tabLst>
                      </a:pPr>
                      <a:r>
                        <a:rPr lang="tr-TR" sz="1400" dirty="0">
                          <a:latin typeface="+mn-lt"/>
                          <a:ea typeface="Calibri"/>
                          <a:cs typeface="Times New Roman"/>
                        </a:rPr>
                        <a:t>Mutemetlik, Maaş, </a:t>
                      </a:r>
                      <a:r>
                        <a:rPr lang="tr-TR" sz="1400" dirty="0" err="1">
                          <a:latin typeface="+mn-lt"/>
                          <a:ea typeface="Calibri"/>
                          <a:cs typeface="Times New Roman"/>
                        </a:rPr>
                        <a:t>Ekders</a:t>
                      </a:r>
                      <a:r>
                        <a:rPr lang="tr-TR" sz="1400" dirty="0">
                          <a:latin typeface="+mn-lt"/>
                          <a:ea typeface="Calibri"/>
                          <a:cs typeface="Times New Roman"/>
                        </a:rPr>
                        <a:t> Ödemeleri ve Diğer Ödemeler</a:t>
                      </a:r>
                    </a:p>
                  </a:txBody>
                  <a:tcPr marL="68580" marR="68580" marT="0" marB="0"/>
                </a:tc>
              </a:tr>
              <a:tr h="370840">
                <a:tc>
                  <a:txBody>
                    <a:bodyPr/>
                    <a:lstStyle/>
                    <a:p>
                      <a:pPr algn="ctr">
                        <a:lnSpc>
                          <a:spcPct val="115000"/>
                        </a:lnSpc>
                        <a:spcAft>
                          <a:spcPts val="0"/>
                        </a:spcAft>
                        <a:tabLst>
                          <a:tab pos="1524000" algn="l"/>
                        </a:tabLst>
                      </a:pPr>
                      <a:r>
                        <a:rPr lang="tr-TR" sz="1400" dirty="0" err="1" smtClean="0">
                          <a:latin typeface="+mn-lt"/>
                          <a:ea typeface="Calibri"/>
                          <a:cs typeface="Times New Roman"/>
                        </a:rPr>
                        <a:t>Fethullah</a:t>
                      </a:r>
                      <a:r>
                        <a:rPr lang="tr-TR" sz="1400" baseline="0" dirty="0" smtClean="0">
                          <a:latin typeface="+mn-lt"/>
                          <a:ea typeface="Calibri"/>
                          <a:cs typeface="Times New Roman"/>
                        </a:rPr>
                        <a:t> ERDAL</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err="1" smtClean="0">
                          <a:latin typeface="+mn-lt"/>
                          <a:ea typeface="Calibri"/>
                          <a:cs typeface="Times New Roman"/>
                        </a:rPr>
                        <a:t>Anbar</a:t>
                      </a:r>
                      <a:r>
                        <a:rPr lang="tr-TR" sz="1400" baseline="0" dirty="0" smtClean="0">
                          <a:latin typeface="+mn-lt"/>
                          <a:ea typeface="Calibri"/>
                          <a:cs typeface="Times New Roman"/>
                        </a:rPr>
                        <a:t> Memuru</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smtClean="0">
                          <a:latin typeface="+mn-lt"/>
                          <a:ea typeface="Calibri"/>
                          <a:cs typeface="Times New Roman"/>
                        </a:rPr>
                        <a:t>Sağlık Hizmetleri MYO.</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smtClean="0">
                          <a:latin typeface="+mn-lt"/>
                          <a:ea typeface="Calibri"/>
                          <a:cs typeface="Times New Roman"/>
                        </a:rPr>
                        <a:t>Ayniyat</a:t>
                      </a:r>
                      <a:r>
                        <a:rPr lang="tr-TR" sz="1400" baseline="0" dirty="0" smtClean="0">
                          <a:latin typeface="+mn-lt"/>
                          <a:ea typeface="Calibri"/>
                          <a:cs typeface="Times New Roman"/>
                        </a:rPr>
                        <a:t> İşleri</a:t>
                      </a:r>
                      <a:endParaRPr lang="tr-TR" sz="1400" dirty="0">
                        <a:latin typeface="+mn-lt"/>
                        <a:ea typeface="Calibri"/>
                        <a:cs typeface="Times New Roman"/>
                      </a:endParaRPr>
                    </a:p>
                  </a:txBody>
                  <a:tcPr marL="68580" marR="68580" marT="0" marB="0"/>
                </a:tc>
              </a:tr>
              <a:tr h="370840">
                <a:tc>
                  <a:txBody>
                    <a:bodyPr/>
                    <a:lstStyle/>
                    <a:p>
                      <a:pPr algn="ctr">
                        <a:lnSpc>
                          <a:spcPct val="115000"/>
                        </a:lnSpc>
                        <a:spcAft>
                          <a:spcPts val="0"/>
                        </a:spcAft>
                        <a:tabLst>
                          <a:tab pos="1524000" algn="l"/>
                        </a:tabLst>
                      </a:pPr>
                      <a:r>
                        <a:rPr lang="tr-TR" sz="1400" dirty="0" err="1" smtClean="0">
                          <a:latin typeface="+mn-lt"/>
                          <a:ea typeface="Calibri"/>
                          <a:cs typeface="Times New Roman"/>
                        </a:rPr>
                        <a:t>Faris</a:t>
                      </a:r>
                      <a:r>
                        <a:rPr lang="tr-TR" sz="1400" dirty="0" smtClean="0">
                          <a:latin typeface="+mn-lt"/>
                          <a:ea typeface="Calibri"/>
                          <a:cs typeface="Times New Roman"/>
                        </a:rPr>
                        <a:t> ABAÇA</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smtClean="0">
                          <a:latin typeface="+mn-lt"/>
                          <a:ea typeface="Calibri"/>
                          <a:cs typeface="Times New Roman"/>
                        </a:rPr>
                        <a:t>Hizmetli</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smtClean="0">
                          <a:latin typeface="+mn-lt"/>
                          <a:ea typeface="Calibri"/>
                          <a:cs typeface="Times New Roman"/>
                        </a:rPr>
                        <a:t>Sağlık Hizmetleri MYO.</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a:latin typeface="+mn-lt"/>
                          <a:ea typeface="Calibri"/>
                          <a:cs typeface="Times New Roman"/>
                        </a:rPr>
                        <a:t>Yazı İşleri</a:t>
                      </a:r>
                    </a:p>
                  </a:txBody>
                  <a:tcPr marL="68580" marR="68580" marT="0" marB="0"/>
                </a:tc>
              </a:tr>
              <a:tr h="370840">
                <a:tc>
                  <a:txBody>
                    <a:bodyPr/>
                    <a:lstStyle/>
                    <a:p>
                      <a:pPr algn="ctr">
                        <a:lnSpc>
                          <a:spcPct val="115000"/>
                        </a:lnSpc>
                        <a:spcAft>
                          <a:spcPts val="0"/>
                        </a:spcAft>
                        <a:tabLst>
                          <a:tab pos="1524000" algn="l"/>
                        </a:tabLst>
                      </a:pPr>
                      <a:endParaRPr lang="tr-TR" sz="1100" dirty="0">
                        <a:latin typeface="Calibri"/>
                        <a:ea typeface="Calibri"/>
                        <a:cs typeface="Times New Roman"/>
                      </a:endParaRPr>
                    </a:p>
                  </a:txBody>
                  <a:tcPr marL="68580" marR="68580" marT="0" marB="0"/>
                </a:tc>
                <a:tc>
                  <a:txBody>
                    <a:bodyPr/>
                    <a:lstStyle/>
                    <a:p>
                      <a:pPr algn="ctr">
                        <a:lnSpc>
                          <a:spcPct val="115000"/>
                        </a:lnSpc>
                        <a:spcAft>
                          <a:spcPts val="0"/>
                        </a:spcAft>
                        <a:tabLst>
                          <a:tab pos="1524000" algn="l"/>
                        </a:tabLst>
                      </a:pPr>
                      <a:endParaRPr lang="tr-TR" sz="1100">
                        <a:latin typeface="Calibri"/>
                        <a:ea typeface="Calibri"/>
                        <a:cs typeface="Times New Roman"/>
                      </a:endParaRPr>
                    </a:p>
                  </a:txBody>
                  <a:tcPr marL="68580" marR="68580" marT="0" marB="0"/>
                </a:tc>
                <a:tc>
                  <a:txBody>
                    <a:bodyPr/>
                    <a:lstStyle/>
                    <a:p>
                      <a:pPr algn="ctr">
                        <a:lnSpc>
                          <a:spcPct val="115000"/>
                        </a:lnSpc>
                        <a:spcAft>
                          <a:spcPts val="0"/>
                        </a:spcAft>
                        <a:tabLst>
                          <a:tab pos="1524000" algn="l"/>
                        </a:tabLst>
                      </a:pPr>
                      <a:endParaRPr lang="tr-TR" sz="1100">
                        <a:latin typeface="Calibri"/>
                        <a:ea typeface="Calibri"/>
                        <a:cs typeface="Times New Roman"/>
                      </a:endParaRPr>
                    </a:p>
                  </a:txBody>
                  <a:tcPr marL="68580" marR="68580" marT="0" marB="0"/>
                </a:tc>
                <a:tc>
                  <a:txBody>
                    <a:bodyPr/>
                    <a:lstStyle/>
                    <a:p>
                      <a:pPr algn="ctr">
                        <a:lnSpc>
                          <a:spcPct val="115000"/>
                        </a:lnSpc>
                        <a:spcAft>
                          <a:spcPts val="0"/>
                        </a:spcAft>
                        <a:tabLst>
                          <a:tab pos="1524000" algn="l"/>
                        </a:tabLst>
                      </a:pPr>
                      <a:endParaRPr lang="tr-TR" sz="1100">
                        <a:latin typeface="Calibri"/>
                        <a:ea typeface="Calibri"/>
                        <a:cs typeface="Times New Roman"/>
                      </a:endParaRPr>
                    </a:p>
                  </a:txBody>
                  <a:tcPr marL="68580" marR="68580" marT="0" marB="0"/>
                </a:tc>
              </a:tr>
              <a:tr h="370840">
                <a:tc>
                  <a:txBody>
                    <a:bodyPr/>
                    <a:lstStyle/>
                    <a:p>
                      <a:pPr algn="ctr">
                        <a:lnSpc>
                          <a:spcPct val="115000"/>
                        </a:lnSpc>
                        <a:spcAft>
                          <a:spcPts val="0"/>
                        </a:spcAft>
                        <a:tabLst>
                          <a:tab pos="1524000" algn="l"/>
                        </a:tabLst>
                      </a:pPr>
                      <a:endParaRPr lang="tr-TR" sz="1100" dirty="0">
                        <a:latin typeface="Calibri"/>
                        <a:ea typeface="Calibri"/>
                        <a:cs typeface="Times New Roman"/>
                      </a:endParaRPr>
                    </a:p>
                  </a:txBody>
                  <a:tcPr marL="68580" marR="68580" marT="0" marB="0"/>
                </a:tc>
                <a:tc>
                  <a:txBody>
                    <a:bodyPr/>
                    <a:lstStyle/>
                    <a:p>
                      <a:pPr algn="ctr">
                        <a:lnSpc>
                          <a:spcPct val="115000"/>
                        </a:lnSpc>
                        <a:spcAft>
                          <a:spcPts val="0"/>
                        </a:spcAft>
                        <a:tabLst>
                          <a:tab pos="1524000" algn="l"/>
                        </a:tabLst>
                      </a:pPr>
                      <a:endParaRPr lang="tr-TR" sz="1100">
                        <a:latin typeface="Calibri"/>
                        <a:ea typeface="Calibri"/>
                        <a:cs typeface="Times New Roman"/>
                      </a:endParaRPr>
                    </a:p>
                  </a:txBody>
                  <a:tcPr marL="68580" marR="68580" marT="0" marB="0"/>
                </a:tc>
                <a:tc>
                  <a:txBody>
                    <a:bodyPr/>
                    <a:lstStyle/>
                    <a:p>
                      <a:pPr algn="ctr">
                        <a:lnSpc>
                          <a:spcPct val="115000"/>
                        </a:lnSpc>
                        <a:spcAft>
                          <a:spcPts val="0"/>
                        </a:spcAft>
                        <a:tabLst>
                          <a:tab pos="1524000" algn="l"/>
                        </a:tabLst>
                      </a:pPr>
                      <a:endParaRPr lang="tr-TR" sz="1100">
                        <a:latin typeface="Calibri"/>
                        <a:ea typeface="Calibri"/>
                        <a:cs typeface="Times New Roman"/>
                      </a:endParaRPr>
                    </a:p>
                  </a:txBody>
                  <a:tcPr marL="68580" marR="68580" marT="0" marB="0"/>
                </a:tc>
                <a:tc>
                  <a:txBody>
                    <a:bodyPr/>
                    <a:lstStyle/>
                    <a:p>
                      <a:pPr algn="ctr">
                        <a:lnSpc>
                          <a:spcPct val="115000"/>
                        </a:lnSpc>
                        <a:spcAft>
                          <a:spcPts val="0"/>
                        </a:spcAft>
                        <a:tabLst>
                          <a:tab pos="1524000" algn="l"/>
                        </a:tabLst>
                      </a:pPr>
                      <a:endParaRPr lang="tr-TR" sz="1100">
                        <a:latin typeface="Calibri"/>
                        <a:ea typeface="Calibri"/>
                        <a:cs typeface="Times New Roman"/>
                      </a:endParaRPr>
                    </a:p>
                  </a:txBody>
                  <a:tcPr marL="68580" marR="68580" marT="0" marB="0"/>
                </a:tc>
              </a:tr>
              <a:tr h="370840">
                <a:tc>
                  <a:txBody>
                    <a:bodyPr/>
                    <a:lstStyle/>
                    <a:p>
                      <a:pPr algn="ctr">
                        <a:lnSpc>
                          <a:spcPct val="115000"/>
                        </a:lnSpc>
                        <a:spcAft>
                          <a:spcPts val="0"/>
                        </a:spcAft>
                        <a:tabLst>
                          <a:tab pos="1524000" algn="l"/>
                        </a:tabLst>
                      </a:pPr>
                      <a:endParaRPr lang="tr-TR" sz="1100">
                        <a:latin typeface="Calibri"/>
                        <a:ea typeface="Calibri"/>
                        <a:cs typeface="Times New Roman"/>
                      </a:endParaRPr>
                    </a:p>
                  </a:txBody>
                  <a:tcPr marL="68580" marR="68580" marT="0" marB="0"/>
                </a:tc>
                <a:tc>
                  <a:txBody>
                    <a:bodyPr/>
                    <a:lstStyle/>
                    <a:p>
                      <a:pPr algn="ctr">
                        <a:lnSpc>
                          <a:spcPct val="115000"/>
                        </a:lnSpc>
                        <a:spcAft>
                          <a:spcPts val="0"/>
                        </a:spcAft>
                        <a:tabLst>
                          <a:tab pos="1524000" algn="l"/>
                        </a:tabLst>
                      </a:pPr>
                      <a:endParaRPr lang="tr-TR" sz="1100" dirty="0">
                        <a:latin typeface="Calibri"/>
                        <a:ea typeface="Calibri"/>
                        <a:cs typeface="Times New Roman"/>
                      </a:endParaRPr>
                    </a:p>
                  </a:txBody>
                  <a:tcPr marL="68580" marR="68580" marT="0" marB="0"/>
                </a:tc>
                <a:tc>
                  <a:txBody>
                    <a:bodyPr/>
                    <a:lstStyle/>
                    <a:p>
                      <a:pPr algn="ctr">
                        <a:lnSpc>
                          <a:spcPct val="115000"/>
                        </a:lnSpc>
                        <a:spcAft>
                          <a:spcPts val="0"/>
                        </a:spcAft>
                        <a:tabLst>
                          <a:tab pos="1524000" algn="l"/>
                        </a:tabLst>
                      </a:pPr>
                      <a:endParaRPr lang="tr-TR" sz="1100">
                        <a:latin typeface="Calibri"/>
                        <a:ea typeface="Calibri"/>
                        <a:cs typeface="Times New Roman"/>
                      </a:endParaRPr>
                    </a:p>
                  </a:txBody>
                  <a:tcPr marL="68580" marR="68580" marT="0" marB="0"/>
                </a:tc>
                <a:tc>
                  <a:txBody>
                    <a:bodyPr/>
                    <a:lstStyle/>
                    <a:p>
                      <a:pPr algn="ctr">
                        <a:lnSpc>
                          <a:spcPct val="115000"/>
                        </a:lnSpc>
                        <a:spcAft>
                          <a:spcPts val="0"/>
                        </a:spcAft>
                        <a:tabLst>
                          <a:tab pos="1524000" algn="l"/>
                        </a:tabLst>
                      </a:pPr>
                      <a:endParaRPr lang="tr-TR" sz="11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980728"/>
            <a:ext cx="8229600" cy="1728192"/>
          </a:xfrm>
        </p:spPr>
        <p:txBody>
          <a:bodyPr>
            <a:normAutofit/>
          </a:bodyPr>
          <a:lstStyle/>
          <a:p>
            <a:pPr algn="ctr"/>
            <a:r>
              <a:rPr lang="tr-TR" dirty="0" smtClean="0"/>
              <a:t>MESLEK YÜKSEKOKULUMUZ SWOT ANALİZİ</a:t>
            </a:r>
            <a:br>
              <a:rPr lang="tr-TR" dirty="0" smtClean="0"/>
            </a:br>
            <a:endParaRPr lang="tr-TR" dirty="0"/>
          </a:p>
        </p:txBody>
      </p:sp>
      <p:sp>
        <p:nvSpPr>
          <p:cNvPr id="2" name="1 İçerik Yer Tutucusu"/>
          <p:cNvSpPr>
            <a:spLocks noGrp="1"/>
          </p:cNvSpPr>
          <p:nvPr>
            <p:ph idx="1"/>
          </p:nvPr>
        </p:nvSpPr>
        <p:spPr>
          <a:xfrm>
            <a:off x="457200" y="2492896"/>
            <a:ext cx="8229600" cy="3603104"/>
          </a:xfrm>
        </p:spPr>
        <p:txBody>
          <a:bodyPr>
            <a:normAutofit/>
          </a:bodyPr>
          <a:lstStyle/>
          <a:p>
            <a:pPr>
              <a:buNone/>
            </a:pPr>
            <a:endParaRPr lang="tr-TR" dirty="0" smtClean="0"/>
          </a:p>
          <a:p>
            <a:r>
              <a:rPr lang="tr-TR" dirty="0" smtClean="0"/>
              <a:t>Değerlendirmede okulumuzun zayıf ve kuvvetli yönleri ve okulun önündeki fırsat ve tehdit içeren konular aşağıda listelenmiştir.</a:t>
            </a: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b="1" dirty="0" smtClean="0"/>
              <a:t>Zayıf yönlerimiz </a:t>
            </a:r>
            <a:endParaRPr lang="tr-TR" dirty="0"/>
          </a:p>
        </p:txBody>
      </p:sp>
      <p:sp>
        <p:nvSpPr>
          <p:cNvPr id="2" name="1 İçerik Yer Tutucusu"/>
          <p:cNvSpPr>
            <a:spLocks noGrp="1"/>
          </p:cNvSpPr>
          <p:nvPr>
            <p:ph idx="1"/>
          </p:nvPr>
        </p:nvSpPr>
        <p:spPr/>
        <p:txBody>
          <a:bodyPr/>
          <a:lstStyle/>
          <a:p>
            <a:pPr lvl="0"/>
            <a:r>
              <a:rPr lang="tr-TR" dirty="0" smtClean="0"/>
              <a:t>Derslik sayısının yetersiz ve başka bir eğitim birimi ile mekânların ortak kullanılıyor olması (Yeni Kampus binalarının faaliyete geçmesi ile bu konuda önemli iyileştirmeler söz konusu olacaktır). </a:t>
            </a:r>
          </a:p>
          <a:p>
            <a:pPr lvl="0"/>
            <a:r>
              <a:rPr lang="tr-TR" dirty="0" smtClean="0"/>
              <a:t>Öğrenci temel eğitim alt yapısının yeterli düzeyde olmaması, proje, araştırma, geliştirme eksikliği, </a:t>
            </a:r>
          </a:p>
          <a:p>
            <a:pPr lvl="0"/>
            <a:r>
              <a:rPr lang="tr-TR" dirty="0" smtClean="0"/>
              <a:t>Sınavsız geçiş sistemi ile meslek liselerinden gelen öğrencilerin özellikle mesleki dersler dışında başarı düzeyinin düşük olması.</a:t>
            </a:r>
          </a:p>
          <a:p>
            <a:pPr lvl="0"/>
            <a:r>
              <a:rPr lang="tr-TR" dirty="0" smtClean="0"/>
              <a:t>Öğrencilerin yabancı dil bilgisinin yetersiz olması.</a:t>
            </a:r>
          </a:p>
          <a:p>
            <a:pPr>
              <a:buNone/>
            </a:pP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pPr lvl="0"/>
            <a:r>
              <a:rPr lang="tr-TR" dirty="0" smtClean="0"/>
              <a:t>Öğretim elemanlarının sayıca yetersizliği, kendi uzmanlıkları dışında derse girmeleri, ders yüklerinin fazlalığı. </a:t>
            </a:r>
          </a:p>
          <a:p>
            <a:pPr lvl="0"/>
            <a:r>
              <a:rPr lang="tr-TR" dirty="0" smtClean="0"/>
              <a:t>Sınavsız geçişlerden dolayı kalitenin düşmesi. </a:t>
            </a:r>
          </a:p>
          <a:p>
            <a:pPr lvl="0"/>
            <a:r>
              <a:rPr lang="tr-TR" dirty="0" smtClean="0"/>
              <a:t>Staj yeri, stajyer ve stajların yeterince izlenememesi. </a:t>
            </a:r>
          </a:p>
          <a:p>
            <a:pPr lvl="0"/>
            <a:r>
              <a:rPr lang="tr-TR" dirty="0" smtClean="0"/>
              <a:t>Uluslararası staj olanaklarından yetersiz yabancı dil bilgisi nedeniyle faydalanılamaması. </a:t>
            </a:r>
          </a:p>
          <a:p>
            <a:pPr lvl="0"/>
            <a:r>
              <a:rPr lang="tr-TR" dirty="0" smtClean="0"/>
              <a:t>Öğretim elemanlarının odalarının fiziksel ve teknik olarak yetersiz olması.</a:t>
            </a:r>
          </a:p>
          <a:p>
            <a:pPr lvl="0"/>
            <a:r>
              <a:rPr lang="tr-TR" dirty="0" smtClean="0"/>
              <a:t>Okulumuza veya üniversitemize ait, okulumuzun kullanabileceği bir ambulansın bulunmaması. </a:t>
            </a:r>
          </a:p>
          <a:p>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t>Yüksekokulumuzun Tarihçesi</a:t>
            </a:r>
            <a:endParaRPr lang="tr-TR" b="1" dirty="0"/>
          </a:p>
        </p:txBody>
      </p:sp>
      <p:sp>
        <p:nvSpPr>
          <p:cNvPr id="3" name="2 İçerik Yer Tutucusu"/>
          <p:cNvSpPr>
            <a:spLocks noGrp="1"/>
          </p:cNvSpPr>
          <p:nvPr>
            <p:ph idx="1"/>
          </p:nvPr>
        </p:nvSpPr>
        <p:spPr>
          <a:xfrm>
            <a:off x="457200" y="1340768"/>
            <a:ext cx="8229600" cy="5184576"/>
          </a:xfrm>
          <a:noFill/>
        </p:spPr>
        <p:txBody>
          <a:bodyPr>
            <a:normAutofit/>
          </a:bodyPr>
          <a:lstStyle/>
          <a:p>
            <a:pPr algn="just">
              <a:buNone/>
            </a:pPr>
            <a:r>
              <a:rPr lang="tr-TR" dirty="0" smtClean="0"/>
              <a:t>      	Meslek Yüksekokulumuzun açılması doğrultusunda Yükseköğretim Kurulu Başkanlığına öneride bulunulmuş ve Yükseköğretim Kurulu Başkanlığının 17.05.2007 'de 26536 sayılı karar ile kurulmuştur.</a:t>
            </a:r>
          </a:p>
          <a:p>
            <a:pPr>
              <a:buNone/>
            </a:pP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b="1" dirty="0" smtClean="0"/>
              <a:t>Kuvvetli yönlerimiz</a:t>
            </a:r>
            <a:r>
              <a:rPr lang="tr-TR" dirty="0" smtClean="0"/>
              <a:t> </a:t>
            </a:r>
            <a:br>
              <a:rPr lang="tr-TR" dirty="0" smtClean="0"/>
            </a:br>
            <a:endParaRPr lang="tr-TR" dirty="0"/>
          </a:p>
        </p:txBody>
      </p:sp>
      <p:sp>
        <p:nvSpPr>
          <p:cNvPr id="2" name="1 İçerik Yer Tutucusu"/>
          <p:cNvSpPr>
            <a:spLocks noGrp="1"/>
          </p:cNvSpPr>
          <p:nvPr>
            <p:ph idx="1"/>
          </p:nvPr>
        </p:nvSpPr>
        <p:spPr/>
        <p:txBody>
          <a:bodyPr>
            <a:normAutofit/>
          </a:bodyPr>
          <a:lstStyle/>
          <a:p>
            <a:pPr lvl="0"/>
            <a:r>
              <a:rPr lang="tr-TR" dirty="0" smtClean="0"/>
              <a:t>Özveri ile çalışan (az sayıda olmasına rağmen) yetişmiş akademisyenlerimizin olması. </a:t>
            </a:r>
          </a:p>
          <a:p>
            <a:pPr lvl="0"/>
            <a:r>
              <a:rPr lang="tr-TR" dirty="0" smtClean="0"/>
              <a:t>Sınıf mevcutlarının ideal sayıda olması. </a:t>
            </a:r>
          </a:p>
          <a:p>
            <a:pPr lvl="0"/>
            <a:r>
              <a:rPr lang="tr-TR" dirty="0" smtClean="0"/>
              <a:t>Birimimizin sektörle olan ilişkilerinin aktif olup olumlu yönde ilerlemesi. </a:t>
            </a:r>
          </a:p>
          <a:p>
            <a:pPr lvl="0"/>
            <a:r>
              <a:rPr lang="tr-TR" dirty="0" smtClean="0"/>
              <a:t>Akademisyenlerimizin, konuları hakkında ders notlarının ve materyallerin hazırlanması çalışmalarında gayretli olmaları. </a:t>
            </a:r>
          </a:p>
          <a:p>
            <a:pPr lvl="0"/>
            <a:r>
              <a:rPr lang="tr-TR" dirty="0" smtClean="0"/>
              <a:t>Ders içeriklerinin iyileştirilmesi yönünde paydaşlarımızla çalışmaların yapılıyor olması. </a:t>
            </a:r>
          </a:p>
          <a:p>
            <a:pPr lvl="0"/>
            <a:r>
              <a:rPr lang="tr-TR" dirty="0" smtClean="0"/>
              <a:t>Bazı hizmetlerin internet üzerinden yürütülmesi.</a:t>
            </a:r>
          </a:p>
          <a:p>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lvl="0"/>
            <a:r>
              <a:rPr lang="tr-TR" smtClean="0"/>
              <a:t>İdari </a:t>
            </a:r>
            <a:r>
              <a:rPr lang="tr-TR" dirty="0" smtClean="0"/>
              <a:t>personele yönelik, hizmet içi eğitim düzenleniyor olması.</a:t>
            </a:r>
          </a:p>
          <a:p>
            <a:pPr lvl="0"/>
            <a:r>
              <a:rPr lang="tr-TR" dirty="0" smtClean="0"/>
              <a:t>Temizlik hizmetlerinin en iyi şekilde yürütülüyor olması. </a:t>
            </a:r>
          </a:p>
          <a:p>
            <a:pPr lvl="0"/>
            <a:r>
              <a:rPr lang="tr-TR" dirty="0" smtClean="0"/>
              <a:t>Uygulamalı bölümlerdeki, ortak çalışmalarda sergilenen uyum ve yardımlaşma. </a:t>
            </a:r>
          </a:p>
          <a:p>
            <a:pPr lvl="0"/>
            <a:r>
              <a:rPr lang="tr-TR" dirty="0" smtClean="0"/>
              <a:t>Öğrencilerin akademisyenlerle rahat görüşebilme imkânına sahip olması.</a:t>
            </a:r>
          </a:p>
          <a:p>
            <a:pPr lvl="0"/>
            <a:r>
              <a:rPr lang="tr-TR" dirty="0" smtClean="0"/>
              <a:t>Öğrencinin öğretim sürecinde takibinin yapılması. </a:t>
            </a:r>
          </a:p>
          <a:p>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lvl="0"/>
            <a:r>
              <a:rPr lang="tr-TR" dirty="0" smtClean="0"/>
              <a:t>Öğretim elemanlarının danışmanlık yaptıkları öğrencileri izlemesi.</a:t>
            </a:r>
          </a:p>
          <a:p>
            <a:pPr lvl="0"/>
            <a:r>
              <a:rPr lang="tr-TR" dirty="0" smtClean="0"/>
              <a:t>Genç ve dinamik bir akademik kadronun olması. </a:t>
            </a:r>
          </a:p>
          <a:p>
            <a:pPr lvl="0"/>
            <a:r>
              <a:rPr lang="tr-TR" dirty="0" smtClean="0"/>
              <a:t>Akademisyenlerin araştırma gayretlerinin bulunması. </a:t>
            </a:r>
          </a:p>
          <a:p>
            <a:pPr lvl="0"/>
            <a:r>
              <a:rPr lang="tr-TR" dirty="0" smtClean="0"/>
              <a:t>Teorik ve uygulamalı derslerde öğrenci ve akademisyenlerin ders dışı etkinliklerle eğitim ve öğretime katkıda bulunması.</a:t>
            </a:r>
          </a:p>
          <a:p>
            <a:r>
              <a:rPr lang="tr-TR" dirty="0" smtClean="0"/>
              <a:t>İdari personelimizin, öğrencilerin talep ve ihtiyaçlarını karşılamada istekli ve gayretli olmaları.</a:t>
            </a:r>
          </a:p>
          <a:p>
            <a:r>
              <a:rPr lang="tr-TR" dirty="0" smtClean="0"/>
              <a:t>Şehrin en merkezi yerlerinden birinde bulunan, </a:t>
            </a:r>
            <a:r>
              <a:rPr lang="tr-TR" smtClean="0"/>
              <a:t>peyzajıyla göz kamaştıran </a:t>
            </a:r>
            <a:r>
              <a:rPr lang="tr-TR" dirty="0" smtClean="0"/>
              <a:t>ve sportif faaliyetlerin yapılabilmesine imkan tanıyan </a:t>
            </a:r>
            <a:r>
              <a:rPr lang="tr-TR" smtClean="0"/>
              <a:t>kampus alanına sahip olması.</a:t>
            </a:r>
            <a:endParaRPr lang="tr-TR" dirty="0" smtClean="0"/>
          </a:p>
          <a:p>
            <a:pPr lvl="0"/>
            <a:endParaRPr lang="tr-TR" dirty="0" smtClean="0"/>
          </a:p>
          <a:p>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b="1" dirty="0" smtClean="0"/>
              <a:t>Fırsatlar</a:t>
            </a:r>
            <a:endParaRPr lang="tr-TR" b="1" dirty="0"/>
          </a:p>
        </p:txBody>
      </p:sp>
      <p:sp>
        <p:nvSpPr>
          <p:cNvPr id="2" name="1 İçerik Yer Tutucusu"/>
          <p:cNvSpPr>
            <a:spLocks noGrp="1"/>
          </p:cNvSpPr>
          <p:nvPr>
            <p:ph idx="1"/>
          </p:nvPr>
        </p:nvSpPr>
        <p:spPr/>
        <p:txBody>
          <a:bodyPr/>
          <a:lstStyle/>
          <a:p>
            <a:pPr lvl="0"/>
            <a:r>
              <a:rPr lang="tr-TR" dirty="0" smtClean="0"/>
              <a:t>Üniversite dışı kurumlarla (Kamu ve Özel Hastaneler, KHBGS, İl Sağlık  vs.) ilişkiler. </a:t>
            </a:r>
          </a:p>
          <a:p>
            <a:pPr lvl="0"/>
            <a:r>
              <a:rPr lang="tr-TR" dirty="0" smtClean="0"/>
              <a:t>Başka üniversiteler ile ilişkilerin kurulması. </a:t>
            </a:r>
          </a:p>
          <a:p>
            <a:pPr lvl="0"/>
            <a:r>
              <a:rPr lang="tr-TR" dirty="0" smtClean="0"/>
              <a:t>Ulusal ve uluslararası ünlü kişilerin okulumuza ders, seminer, konferans vs. için getirilmesi.</a:t>
            </a:r>
          </a:p>
          <a:p>
            <a:pPr lvl="0"/>
            <a:r>
              <a:rPr lang="tr-TR" dirty="0" smtClean="0"/>
              <a:t>Sağlık sektöründe yapısal iyileştirme çalışmaları kapsamında ara eleman ihtiyaç taleplerinin artması </a:t>
            </a:r>
          </a:p>
          <a:p>
            <a:pPr lvl="0"/>
            <a:r>
              <a:rPr lang="tr-TR" dirty="0" smtClean="0"/>
              <a:t>Sağlık hizmetlerinde özelleşme çalışmalarının hızlanması </a:t>
            </a:r>
          </a:p>
          <a:p>
            <a:pPr lvl="0"/>
            <a:r>
              <a:rPr lang="tr-TR" dirty="0" smtClean="0"/>
              <a:t>AB Uyum süreci </a:t>
            </a:r>
          </a:p>
          <a:p>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332656"/>
            <a:ext cx="8229600" cy="1440160"/>
          </a:xfrm>
        </p:spPr>
        <p:txBody>
          <a:bodyPr>
            <a:normAutofit/>
          </a:bodyPr>
          <a:lstStyle/>
          <a:p>
            <a:r>
              <a:rPr lang="tr-TR" b="1" dirty="0" smtClean="0"/>
              <a:t>Tehditler </a:t>
            </a:r>
            <a:r>
              <a:rPr lang="tr-TR" dirty="0" smtClean="0"/>
              <a:t/>
            </a:r>
            <a:br>
              <a:rPr lang="tr-TR" dirty="0" smtClean="0"/>
            </a:br>
            <a:endParaRPr lang="tr-TR" dirty="0"/>
          </a:p>
        </p:txBody>
      </p:sp>
      <p:sp>
        <p:nvSpPr>
          <p:cNvPr id="2" name="1 İçerik Yer Tutucusu"/>
          <p:cNvSpPr>
            <a:spLocks noGrp="1"/>
          </p:cNvSpPr>
          <p:nvPr>
            <p:ph idx="1"/>
          </p:nvPr>
        </p:nvSpPr>
        <p:spPr/>
        <p:txBody>
          <a:bodyPr>
            <a:normAutofit/>
          </a:bodyPr>
          <a:lstStyle/>
          <a:p>
            <a:pPr lvl="0"/>
            <a:r>
              <a:rPr lang="tr-TR" dirty="0" smtClean="0"/>
              <a:t>Meslek yüksekokullumuza öğrenci alımlarında seçici olunamadığından bölümlerin öğrenci kalitelerinin düşük olması (sınavsız alımlar vb.). </a:t>
            </a:r>
          </a:p>
          <a:p>
            <a:pPr lvl="0"/>
            <a:r>
              <a:rPr lang="tr-TR" dirty="0" smtClean="0"/>
              <a:t>Öğrenci sayısının artmasına rağmen, öğretim elemanı, derslik ve donanım sayısının yeterince artmaması. </a:t>
            </a:r>
          </a:p>
          <a:p>
            <a:pPr lvl="0"/>
            <a:r>
              <a:rPr lang="tr-TR" dirty="0" smtClean="0"/>
              <a:t>Orta öğretimdeki eğitim kalitesinin giderek düşmesi. </a:t>
            </a:r>
          </a:p>
          <a:p>
            <a:pPr lvl="0"/>
            <a:r>
              <a:rPr lang="tr-TR" dirty="0" smtClean="0"/>
              <a:t>KPSS ile ölçülen bilgi ve beceri düzeyinin, mesleki dersler ile ilgili olmaması nedeniyle, derslere karşı motivasyon kaybının görülmesi. </a:t>
            </a:r>
          </a:p>
          <a:p>
            <a:pPr lvl="0"/>
            <a:r>
              <a:rPr lang="tr-TR" dirty="0" smtClean="0"/>
              <a:t>Meslek Yüksekokullarının ülke düzeyinde yeterli oranda desteklenmemesi, başarılı öğrencilerin ilgisini çekmemesi. </a:t>
            </a:r>
          </a:p>
          <a:p>
            <a:pPr lvl="0"/>
            <a:r>
              <a:rPr lang="tr-TR" dirty="0" smtClean="0"/>
              <a:t>ÖSYM’ </a:t>
            </a:r>
            <a:r>
              <a:rPr lang="tr-TR" dirty="0" err="1" smtClean="0"/>
              <a:t>nin</a:t>
            </a:r>
            <a:r>
              <a:rPr lang="tr-TR" dirty="0" smtClean="0"/>
              <a:t> üniversiteye giriş sınavı kriterlerini sık sık değiştirmesi. </a:t>
            </a:r>
          </a:p>
          <a:p>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404664"/>
            <a:ext cx="8229600" cy="1224136"/>
          </a:xfrm>
        </p:spPr>
        <p:txBody>
          <a:bodyPr>
            <a:normAutofit/>
          </a:bodyPr>
          <a:lstStyle/>
          <a:p>
            <a:pPr algn="ctr"/>
            <a:r>
              <a:rPr lang="tr-TR" b="1" dirty="0" smtClean="0"/>
              <a:t>STRATEJİK HEDEFLERİMİZ</a:t>
            </a:r>
            <a:r>
              <a:rPr lang="tr-TR" dirty="0" smtClean="0"/>
              <a:t> </a:t>
            </a:r>
            <a:br>
              <a:rPr lang="tr-TR" dirty="0" smtClean="0"/>
            </a:br>
            <a:endParaRPr lang="tr-TR" dirty="0"/>
          </a:p>
        </p:txBody>
      </p:sp>
      <p:sp>
        <p:nvSpPr>
          <p:cNvPr id="2" name="1 İçerik Yer Tutucusu"/>
          <p:cNvSpPr>
            <a:spLocks noGrp="1"/>
          </p:cNvSpPr>
          <p:nvPr>
            <p:ph idx="1"/>
          </p:nvPr>
        </p:nvSpPr>
        <p:spPr/>
        <p:txBody>
          <a:bodyPr/>
          <a:lstStyle/>
          <a:p>
            <a:pPr>
              <a:buNone/>
            </a:pPr>
            <a:r>
              <a:rPr lang="tr-TR" dirty="0" smtClean="0"/>
              <a:t>		Meslek Yüksekokulumuzun SWOT analizleri neticesinde değerlendirilen zayıf/kuvvetli yönleri, önündeki fırsatlar/tehditler dikkate alınarak 2015 yılında uygulanması düşünülen stratejiler ve kısa açıklamaları aşağıda verilmiştir. </a:t>
            </a:r>
          </a:p>
          <a:p>
            <a:pPr>
              <a:buNone/>
            </a:pPr>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152400"/>
            <a:ext cx="8229600" cy="2484512"/>
          </a:xfrm>
        </p:spPr>
        <p:txBody>
          <a:bodyPr>
            <a:normAutofit/>
          </a:bodyPr>
          <a:lstStyle/>
          <a:p>
            <a:pPr lvl="0">
              <a:buFont typeface="Wingdings" pitchFamily="2" charset="2"/>
              <a:buChar char="v"/>
            </a:pPr>
            <a:r>
              <a:rPr lang="tr-TR" b="1" dirty="0" smtClean="0"/>
              <a:t>Ders içeriklerinin güncellenmesi, müfredata uygunluk ve ders verme durumunun değerlendirilmesi</a:t>
            </a:r>
            <a:r>
              <a:rPr lang="tr-TR" dirty="0" smtClean="0"/>
              <a:t/>
            </a:r>
            <a:br>
              <a:rPr lang="tr-TR" dirty="0" smtClean="0"/>
            </a:br>
            <a:endParaRPr lang="tr-TR" dirty="0"/>
          </a:p>
        </p:txBody>
      </p:sp>
      <p:sp>
        <p:nvSpPr>
          <p:cNvPr id="2" name="1 İçerik Yer Tutucusu"/>
          <p:cNvSpPr>
            <a:spLocks noGrp="1"/>
          </p:cNvSpPr>
          <p:nvPr>
            <p:ph idx="1"/>
          </p:nvPr>
        </p:nvSpPr>
        <p:spPr>
          <a:xfrm>
            <a:off x="457200" y="2276872"/>
            <a:ext cx="8229600" cy="3819128"/>
          </a:xfrm>
        </p:spPr>
        <p:txBody>
          <a:bodyPr>
            <a:normAutofit/>
          </a:bodyPr>
          <a:lstStyle/>
          <a:p>
            <a:r>
              <a:rPr lang="tr-TR" dirty="0" smtClean="0"/>
              <a:t>Ders içeriklerinin güncellenmesi ve günümüz koşullarına uygun hale getirilmesi üniversitemizin geleceği ve öğrencilerimizin yetiştirilmesi bakımından çok önemlidir. Bu kapsamda; Meslek Yüksekokulumuzda 2015 yılı içinde birimlere göre ders içeriği farklılıklarının tespit edilmesi, ders içeriklerinin güncellenmesi, ders kitabı ve notu yazımının ve basımının teşvik edilmesi gerekmektedir. Aynı şekilde, müfredatların belirlendiği şekilde uygulanmasının kontrolünün yapılması önemli görülmektedir. Bu kapsamda da öğrenciler ve öğretim üyeleri ile yapılacak olan değerlendirme anketlerinde müfredata uyum sorgulanmalıdır. Eğitimin kalitesinin yükselmesi ve öğrencilerimizin eğitimden daha fazla istifade edebilmeleri için akademik personelin kendi uzmanlık alanında ders vermesi sağlanmalıdır. </a:t>
            </a:r>
          </a:p>
          <a:p>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260648"/>
            <a:ext cx="8229600" cy="1872208"/>
          </a:xfrm>
        </p:spPr>
        <p:txBody>
          <a:bodyPr>
            <a:normAutofit fontScale="90000"/>
          </a:bodyPr>
          <a:lstStyle/>
          <a:p>
            <a:pPr lvl="0">
              <a:buFont typeface="Wingdings" pitchFamily="2" charset="2"/>
              <a:buChar char="v"/>
            </a:pPr>
            <a:r>
              <a:rPr lang="tr-TR" sz="3600" b="1" smtClean="0"/>
              <a:t>Yüksekokulumuzun Sürekli </a:t>
            </a:r>
            <a:r>
              <a:rPr lang="tr-TR" sz="3600" b="1" dirty="0" smtClean="0"/>
              <a:t>İyileştirme ve Toplam Kalite Yönetimini uygulayan bir Eğitim Merkezi haline dönüştürülmesi</a:t>
            </a:r>
            <a:r>
              <a:rPr lang="tr-TR" dirty="0" smtClean="0"/>
              <a:t/>
            </a:r>
            <a:br>
              <a:rPr lang="tr-TR" dirty="0" smtClean="0"/>
            </a:br>
            <a:endParaRPr lang="tr-TR" dirty="0"/>
          </a:p>
        </p:txBody>
      </p:sp>
      <p:sp>
        <p:nvSpPr>
          <p:cNvPr id="2" name="1 İçerik Yer Tutucusu"/>
          <p:cNvSpPr>
            <a:spLocks noGrp="1"/>
          </p:cNvSpPr>
          <p:nvPr>
            <p:ph idx="1"/>
          </p:nvPr>
        </p:nvSpPr>
        <p:spPr/>
        <p:txBody>
          <a:bodyPr/>
          <a:lstStyle/>
          <a:p>
            <a:r>
              <a:rPr lang="tr-TR" dirty="0" smtClean="0"/>
              <a:t>Günümüzde kurumlar büyük bir rekabet içinde eğitim ve öğretim hizmeti vermek durumundadırlar. Sürekli kendini geliştiren ve çağın gereklerine uygun bireyler yetiştiren kuruluşların gelecekleri daha iyi görünmekte ve geleceğe daha rahat bakabilmektedirler. Paydaşlarının memnuniyetini sağlamak, insan odaklı çalışmak, herkesin gurur duyduğu bir kuruluş haline gelmek günümüzde her zamankinden daha fazla önem arz etmektedir. Bu kapsamda; Toplam kalite yönetimi ve akademik değerlendirme çalışmalarının sürekli olarak yürütülmesi sağlanmalıdır.</a:t>
            </a:r>
          </a:p>
          <a:p>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152400"/>
            <a:ext cx="8229600" cy="2484512"/>
          </a:xfrm>
        </p:spPr>
        <p:txBody>
          <a:bodyPr>
            <a:normAutofit/>
          </a:bodyPr>
          <a:lstStyle/>
          <a:p>
            <a:pPr lvl="0">
              <a:buFont typeface="Wingdings" pitchFamily="2" charset="2"/>
              <a:buChar char="v"/>
            </a:pPr>
            <a:r>
              <a:rPr lang="tr-TR" b="1" dirty="0" smtClean="0"/>
              <a:t>Öğrencilerimizin kişisel gelişiminde etkin rol alınması. Bu kapsamda;</a:t>
            </a:r>
            <a:r>
              <a:rPr lang="tr-TR" dirty="0" smtClean="0"/>
              <a:t/>
            </a:r>
            <a:br>
              <a:rPr lang="tr-TR" dirty="0" smtClean="0"/>
            </a:br>
            <a:endParaRPr lang="tr-TR" dirty="0"/>
          </a:p>
        </p:txBody>
      </p:sp>
      <p:sp>
        <p:nvSpPr>
          <p:cNvPr id="2" name="1 İçerik Yer Tutucusu"/>
          <p:cNvSpPr>
            <a:spLocks noGrp="1"/>
          </p:cNvSpPr>
          <p:nvPr>
            <p:ph idx="1"/>
          </p:nvPr>
        </p:nvSpPr>
        <p:spPr>
          <a:xfrm>
            <a:off x="457200" y="2204864"/>
            <a:ext cx="8229600" cy="3891136"/>
          </a:xfrm>
        </p:spPr>
        <p:txBody>
          <a:bodyPr>
            <a:normAutofit/>
          </a:bodyPr>
          <a:lstStyle/>
          <a:p>
            <a:r>
              <a:rPr lang="tr-TR" dirty="0" smtClean="0"/>
              <a:t> </a:t>
            </a:r>
            <a:r>
              <a:rPr lang="tr-TR" dirty="0" smtClean="0">
                <a:sym typeface="Symbol"/>
              </a:rPr>
              <a:t></a:t>
            </a:r>
            <a:r>
              <a:rPr lang="tr-TR" dirty="0" smtClean="0"/>
              <a:t> Öğrencilere sosyal, kültürel, sportif faaliyetler ve geziler düzenlenmesi,</a:t>
            </a:r>
          </a:p>
          <a:p>
            <a:r>
              <a:rPr lang="tr-TR" dirty="0" smtClean="0"/>
              <a:t> </a:t>
            </a:r>
            <a:r>
              <a:rPr lang="tr-TR" dirty="0" smtClean="0">
                <a:sym typeface="Symbol"/>
              </a:rPr>
              <a:t></a:t>
            </a:r>
            <a:r>
              <a:rPr lang="tr-TR" dirty="0" smtClean="0"/>
              <a:t> Öğrenci değişim programı uygulamak, </a:t>
            </a:r>
          </a:p>
          <a:p>
            <a:r>
              <a:rPr lang="tr-TR" dirty="0" smtClean="0">
                <a:sym typeface="Symbol"/>
              </a:rPr>
              <a:t></a:t>
            </a:r>
            <a:r>
              <a:rPr lang="tr-TR" dirty="0" smtClean="0"/>
              <a:t> Başarılı öğrencilere son sınıf başında iş olanaklarının araştırılması, </a:t>
            </a:r>
          </a:p>
          <a:p>
            <a:r>
              <a:rPr lang="tr-TR" dirty="0" smtClean="0">
                <a:sym typeface="Symbol"/>
              </a:rPr>
              <a:t></a:t>
            </a:r>
            <a:r>
              <a:rPr lang="tr-TR" dirty="0" smtClean="0"/>
              <a:t> Öğrencilerin akademik faaliyetlere katkılarının sağlaması, </a:t>
            </a:r>
          </a:p>
          <a:p>
            <a:r>
              <a:rPr lang="tr-TR" dirty="0" smtClean="0">
                <a:sym typeface="Symbol"/>
              </a:rPr>
              <a:t></a:t>
            </a:r>
            <a:r>
              <a:rPr lang="tr-TR" dirty="0" smtClean="0"/>
              <a:t> Öğrencilerin sivil toplum örgütü çalışmalarına katılımlarının teşvik edilmesi, </a:t>
            </a:r>
          </a:p>
          <a:p>
            <a:r>
              <a:rPr lang="tr-TR" dirty="0" smtClean="0">
                <a:sym typeface="Symbol"/>
              </a:rPr>
              <a:t></a:t>
            </a:r>
            <a:r>
              <a:rPr lang="tr-TR" dirty="0" smtClean="0"/>
              <a:t> Danışman öğretim üyeliği sisteminin etkin çalıştırılması, </a:t>
            </a:r>
          </a:p>
          <a:p>
            <a:r>
              <a:rPr lang="tr-TR" dirty="0" smtClean="0">
                <a:sym typeface="Symbol"/>
              </a:rPr>
              <a:t></a:t>
            </a:r>
            <a:r>
              <a:rPr lang="tr-TR" dirty="0" smtClean="0"/>
              <a:t> Başarılı öğrencilerin ödüllendirilmesi ve tanıtılması sisteminin oluşturulması, gibi çalışmalar desteklenmelidir.</a:t>
            </a:r>
          </a:p>
          <a:p>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152400"/>
            <a:ext cx="8229600" cy="1980456"/>
          </a:xfrm>
        </p:spPr>
        <p:txBody>
          <a:bodyPr>
            <a:normAutofit/>
          </a:bodyPr>
          <a:lstStyle/>
          <a:p>
            <a:pPr lvl="0">
              <a:buFont typeface="Wingdings" pitchFamily="2" charset="2"/>
              <a:buChar char="v"/>
            </a:pPr>
            <a:r>
              <a:rPr lang="tr-TR" b="1" dirty="0" smtClean="0"/>
              <a:t>Topluma karşı duyarlılığımızın artırılması. Bu kapsamda; </a:t>
            </a:r>
            <a:r>
              <a:rPr lang="tr-TR" dirty="0" smtClean="0"/>
              <a:t/>
            </a:r>
            <a:br>
              <a:rPr lang="tr-TR" dirty="0" smtClean="0"/>
            </a:br>
            <a:endParaRPr lang="tr-TR" dirty="0"/>
          </a:p>
        </p:txBody>
      </p:sp>
      <p:sp>
        <p:nvSpPr>
          <p:cNvPr id="2" name="1 İçerik Yer Tutucusu"/>
          <p:cNvSpPr>
            <a:spLocks noGrp="1"/>
          </p:cNvSpPr>
          <p:nvPr>
            <p:ph idx="1"/>
          </p:nvPr>
        </p:nvSpPr>
        <p:spPr/>
        <p:txBody>
          <a:bodyPr/>
          <a:lstStyle/>
          <a:p>
            <a:r>
              <a:rPr lang="tr-TR" dirty="0" smtClean="0"/>
              <a:t>Sivil toplum kuruluşları ile barışık bir birim olduğumuz için, bu örgütlerin gelişmesine, içerisinde yaşadığımız şehrin sorunlarının çözümüne üniversitemizin katkısının olması, özellikle yardıma ve bakıma muhtaç (özürlü, yaşlı, kimsesiz vb. gibi) vatandaşlarımızın sosyal ve kültürel yaşantılarının gelişmesine ve onların topluma kazandırılmasına katkıda bulunmalı, onların gelişmiş yeteneklerinden faydalanma yolunda çalışmalar plânlanmalı. </a:t>
            </a:r>
          </a:p>
          <a:p>
            <a:pPr>
              <a:buNone/>
            </a:pP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chor="ctr">
            <a:normAutofit/>
          </a:bodyPr>
          <a:lstStyle/>
          <a:p>
            <a:pPr algn="ctr"/>
            <a:r>
              <a:rPr lang="tr-TR" b="1" dirty="0" smtClean="0"/>
              <a:t>MİSYON VE VİZYON</a:t>
            </a:r>
            <a:r>
              <a:rPr lang="tr-TR" dirty="0" smtClean="0"/>
              <a:t/>
            </a:r>
            <a:br>
              <a:rPr lang="tr-TR" dirty="0" smtClean="0"/>
            </a:br>
            <a:endParaRPr lang="tr-TR" dirty="0"/>
          </a:p>
        </p:txBody>
      </p:sp>
      <p:sp>
        <p:nvSpPr>
          <p:cNvPr id="3" name="2 İçerik Yer Tutucusu"/>
          <p:cNvSpPr>
            <a:spLocks noGrp="1"/>
          </p:cNvSpPr>
          <p:nvPr>
            <p:ph idx="1"/>
          </p:nvPr>
        </p:nvSpPr>
        <p:spPr>
          <a:xfrm>
            <a:off x="457200" y="1196752"/>
            <a:ext cx="8229600" cy="4929411"/>
          </a:xfrm>
        </p:spPr>
        <p:txBody>
          <a:bodyPr>
            <a:normAutofit/>
          </a:bodyPr>
          <a:lstStyle/>
          <a:p>
            <a:pPr>
              <a:buNone/>
            </a:pPr>
            <a:r>
              <a:rPr lang="tr-TR" b="1" i="1" dirty="0" smtClean="0"/>
              <a:t> </a:t>
            </a:r>
            <a:endParaRPr lang="tr-TR" dirty="0" smtClean="0"/>
          </a:p>
          <a:p>
            <a:pPr>
              <a:buNone/>
            </a:pPr>
            <a:r>
              <a:rPr lang="tr-TR" b="1" i="1" dirty="0" smtClean="0"/>
              <a:t>       Misyon</a:t>
            </a:r>
            <a:endParaRPr lang="tr-TR" dirty="0" smtClean="0"/>
          </a:p>
          <a:p>
            <a:r>
              <a:rPr lang="tr-TR" dirty="0" smtClean="0"/>
              <a:t>Meslek Yüksekokulumuzun varlık nedeni, bilimsel bilgi ışığında, değişime ve gelişmeye açık, toplumsal duyarlılık ve sorumluluğu olan, sorun çözme yetenekleri gelişmiş, bilgiye erişme yöntemlerini öğrenmiş, Ulusal ve uluslararası standartlarda, Atatürk İlke ve Devrimlerini rehber edinmiş,  çağdaş, demokratik, laik ve sosyal hukuk devleti ilke ve değerlerine bağlı, sağlık elemanları yetiştirmektir.</a:t>
            </a:r>
          </a:p>
          <a:p>
            <a:pPr>
              <a:buNone/>
            </a:pPr>
            <a:r>
              <a:rPr lang="tr-TR" b="1" i="1" dirty="0" smtClean="0"/>
              <a:t>	  Vizyon</a:t>
            </a:r>
            <a:endParaRPr lang="tr-TR" dirty="0" smtClean="0"/>
          </a:p>
          <a:p>
            <a:r>
              <a:rPr lang="tr-TR" dirty="0" smtClean="0"/>
              <a:t>Araştırma, eğitim ve hizmet alanlarındaki üretimi ile evrensel değerler ışığında ülkenin geleceği için yetiştirdiği üstün nitelikli bireyleri topluma sunmaktır.</a:t>
            </a:r>
          </a:p>
          <a:p>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152400"/>
            <a:ext cx="8229600" cy="1764432"/>
          </a:xfrm>
        </p:spPr>
        <p:txBody>
          <a:bodyPr>
            <a:normAutofit/>
          </a:bodyPr>
          <a:lstStyle/>
          <a:p>
            <a:pPr lvl="0"/>
            <a:r>
              <a:rPr lang="tr-TR" b="1" dirty="0" smtClean="0"/>
              <a:t>Yeterli sayı ve nitelikte öğretim elemanına ulaşılması. Bu kapsamda; </a:t>
            </a:r>
            <a:r>
              <a:rPr lang="tr-TR" dirty="0" smtClean="0"/>
              <a:t/>
            </a:r>
            <a:br>
              <a:rPr lang="tr-TR" dirty="0" smtClean="0"/>
            </a:br>
            <a:endParaRPr lang="tr-TR" dirty="0"/>
          </a:p>
        </p:txBody>
      </p:sp>
      <p:sp>
        <p:nvSpPr>
          <p:cNvPr id="2" name="1 İçerik Yer Tutucusu"/>
          <p:cNvSpPr>
            <a:spLocks noGrp="1"/>
          </p:cNvSpPr>
          <p:nvPr>
            <p:ph idx="1"/>
          </p:nvPr>
        </p:nvSpPr>
        <p:spPr>
          <a:xfrm>
            <a:off x="457200" y="1844824"/>
            <a:ext cx="8229600" cy="4251176"/>
          </a:xfrm>
        </p:spPr>
        <p:txBody>
          <a:bodyPr/>
          <a:lstStyle/>
          <a:p>
            <a:pPr>
              <a:buNone/>
            </a:pPr>
            <a:r>
              <a:rPr lang="tr-TR" dirty="0" smtClean="0"/>
              <a:t>	YÖK’ün ön şartlarından olan “en az üç öğretim elemanına sahip olmak” koşulunu sağlayamayan; </a:t>
            </a:r>
          </a:p>
          <a:p>
            <a:pPr lvl="0"/>
            <a:r>
              <a:rPr lang="tr-TR" dirty="0" smtClean="0"/>
              <a:t>Tıbbi Dokümantasyon ve Sekreterlik Programına : 1,  </a:t>
            </a:r>
          </a:p>
          <a:p>
            <a:pPr lvl="0"/>
            <a:r>
              <a:rPr lang="tr-TR" dirty="0" smtClean="0"/>
              <a:t>İlk ve Acil Yardım Programına :1, </a:t>
            </a:r>
          </a:p>
          <a:p>
            <a:pPr lvl="0"/>
            <a:r>
              <a:rPr lang="tr-TR" dirty="0" smtClean="0"/>
              <a:t>Tıbbi Laboratuar Teknikleri Programına:2,  </a:t>
            </a:r>
          </a:p>
          <a:p>
            <a:pPr lvl="0"/>
            <a:r>
              <a:rPr lang="tr-TR" dirty="0" smtClean="0"/>
              <a:t>Tıbbi Görüntüleme Teknikleri Programına: 3 öğretim elemanı alınmalıdır.</a:t>
            </a:r>
          </a:p>
          <a:p>
            <a:pPr>
              <a:buNone/>
            </a:pPr>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lvl="0"/>
            <a:r>
              <a:rPr lang="tr-TR" b="1" dirty="0" smtClean="0"/>
              <a:t>Halen açık olup öğrenci alımı gerçekleşmeyen programlara öğrenci alımına ilişkin kriterlerin sağlanması.</a:t>
            </a:r>
            <a:endParaRPr lang="tr-TR" dirty="0" smtClean="0"/>
          </a:p>
          <a:p>
            <a:pPr>
              <a:buNone/>
            </a:pPr>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4900" b="1" i="1" dirty="0" smtClean="0"/>
              <a:t>2000</a:t>
            </a:r>
            <a:r>
              <a:rPr lang="tr-TR" sz="4400" b="1" dirty="0" smtClean="0"/>
              <a:t> </a:t>
            </a:r>
            <a:r>
              <a:rPr lang="tr-TR" sz="3600" b="1" dirty="0" smtClean="0"/>
              <a:t>YILI ÖNCESİ KURULAN KOMŞU ÜNİVERSİTELERİN SHMYO PROGRAMLARI </a:t>
            </a:r>
            <a:endParaRPr lang="tr-TR" sz="3600" b="1" dirty="0"/>
          </a:p>
        </p:txBody>
      </p:sp>
      <p:sp>
        <p:nvSpPr>
          <p:cNvPr id="2" name="1 İçerik Yer Tutucusu"/>
          <p:cNvSpPr>
            <a:spLocks noGrp="1"/>
          </p:cNvSpPr>
          <p:nvPr>
            <p:ph idx="1"/>
          </p:nvPr>
        </p:nvSpPr>
        <p:spPr/>
        <p:txBody>
          <a:bodyPr/>
          <a:lstStyle/>
          <a:p>
            <a:pPr>
              <a:buFont typeface="Wingdings" pitchFamily="2" charset="2"/>
              <a:buChar char="v"/>
            </a:pPr>
            <a:r>
              <a:rPr lang="tr-TR" b="1" dirty="0" smtClean="0"/>
              <a:t>YÜZÜNCÜ YIL ÜNİVERSİTESİ</a:t>
            </a:r>
          </a:p>
          <a:p>
            <a:pPr>
              <a:buFont typeface="Arial" pitchFamily="34" charset="0"/>
              <a:buChar char="•"/>
            </a:pPr>
            <a:r>
              <a:rPr lang="tr-TR" b="1" dirty="0" smtClean="0"/>
              <a:t>Anestezi</a:t>
            </a:r>
          </a:p>
          <a:p>
            <a:pPr>
              <a:buFont typeface="Arial" pitchFamily="34" charset="0"/>
              <a:buChar char="•"/>
            </a:pPr>
            <a:r>
              <a:rPr lang="tr-TR" b="1" dirty="0" smtClean="0"/>
              <a:t>Tıbbi Dokümantasyon ve Sekreterlik</a:t>
            </a:r>
          </a:p>
          <a:p>
            <a:pPr>
              <a:buFont typeface="Arial" pitchFamily="34" charset="0"/>
              <a:buChar char="•"/>
            </a:pPr>
            <a:r>
              <a:rPr lang="tr-TR" b="1" dirty="0" smtClean="0"/>
              <a:t>Tıbbi Laboratuar Teknikleri</a:t>
            </a:r>
          </a:p>
          <a:p>
            <a:pPr>
              <a:buFont typeface="Arial" pitchFamily="34" charset="0"/>
              <a:buChar char="•"/>
            </a:pPr>
            <a:r>
              <a:rPr lang="tr-TR" b="1" dirty="0" smtClean="0"/>
              <a:t>Tıbbi Görüntüleme Teknikleri</a:t>
            </a:r>
          </a:p>
          <a:p>
            <a:pPr>
              <a:buFont typeface="Arial" pitchFamily="34" charset="0"/>
              <a:buChar char="•"/>
            </a:pPr>
            <a:r>
              <a:rPr lang="tr-TR" b="1" dirty="0" smtClean="0"/>
              <a:t>Yaşlı Bakım</a:t>
            </a:r>
          </a:p>
          <a:p>
            <a:pPr>
              <a:buFont typeface="Arial" pitchFamily="34" charset="0"/>
              <a:buChar char="•"/>
            </a:pPr>
            <a:r>
              <a:rPr lang="tr-TR" b="1" dirty="0" smtClean="0"/>
              <a:t>Radyoterapi </a:t>
            </a:r>
          </a:p>
          <a:p>
            <a:pPr>
              <a:buFont typeface="Arial" pitchFamily="34" charset="0"/>
              <a:buChar char="•"/>
            </a:pPr>
            <a:r>
              <a:rPr lang="tr-TR" b="1" dirty="0" smtClean="0"/>
              <a:t>İlk ve Acil Yardım (N.Ö. – İ.Ö.)</a:t>
            </a:r>
            <a:endParaRPr lang="tr-TR"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4900" b="1" i="1" dirty="0" smtClean="0"/>
              <a:t>2000</a:t>
            </a:r>
            <a:r>
              <a:rPr lang="tr-TR" sz="3200" b="1" dirty="0" smtClean="0"/>
              <a:t> YILI ÖNCESİ KURULAN KOMŞU ÜNİVERSİTELERİN SHMYO PROGRAMLARI </a:t>
            </a:r>
            <a:endParaRPr lang="tr-TR" sz="3200" dirty="0"/>
          </a:p>
        </p:txBody>
      </p:sp>
      <p:sp>
        <p:nvSpPr>
          <p:cNvPr id="2" name="1 İçerik Yer Tutucusu"/>
          <p:cNvSpPr>
            <a:spLocks noGrp="1"/>
          </p:cNvSpPr>
          <p:nvPr>
            <p:ph idx="1"/>
          </p:nvPr>
        </p:nvSpPr>
        <p:spPr/>
        <p:txBody>
          <a:bodyPr>
            <a:normAutofit/>
          </a:bodyPr>
          <a:lstStyle/>
          <a:p>
            <a:pPr>
              <a:buFont typeface="Wingdings" pitchFamily="2" charset="2"/>
              <a:buChar char="v"/>
            </a:pPr>
            <a:r>
              <a:rPr lang="tr-TR" b="1" dirty="0" smtClean="0"/>
              <a:t>DİCLE ÜNİVERSİTESİ</a:t>
            </a:r>
          </a:p>
          <a:p>
            <a:pPr>
              <a:buFont typeface="Arial" pitchFamily="34" charset="0"/>
              <a:buChar char="•"/>
            </a:pPr>
            <a:r>
              <a:rPr lang="tr-TR" b="1" dirty="0" smtClean="0"/>
              <a:t>Ağız ve Diş Sağlığı</a:t>
            </a:r>
          </a:p>
          <a:p>
            <a:pPr>
              <a:buFont typeface="Arial" pitchFamily="34" charset="0"/>
              <a:buChar char="•"/>
            </a:pPr>
            <a:r>
              <a:rPr lang="tr-TR" b="1" dirty="0" smtClean="0"/>
              <a:t>Anestezi</a:t>
            </a:r>
          </a:p>
          <a:p>
            <a:pPr>
              <a:buFont typeface="Arial" pitchFamily="34" charset="0"/>
              <a:buChar char="•"/>
            </a:pPr>
            <a:r>
              <a:rPr lang="tr-TR" b="1" dirty="0" smtClean="0"/>
              <a:t>Diş Protez</a:t>
            </a:r>
          </a:p>
          <a:p>
            <a:pPr>
              <a:buFont typeface="Arial" pitchFamily="34" charset="0"/>
              <a:buChar char="•"/>
            </a:pPr>
            <a:r>
              <a:rPr lang="tr-TR" b="1" dirty="0" smtClean="0"/>
              <a:t>Diyaliz</a:t>
            </a:r>
          </a:p>
          <a:p>
            <a:pPr>
              <a:buFont typeface="Arial" pitchFamily="34" charset="0"/>
              <a:buChar char="•"/>
            </a:pPr>
            <a:r>
              <a:rPr lang="tr-TR" b="1" dirty="0" smtClean="0"/>
              <a:t>Fizyoterapi</a:t>
            </a:r>
          </a:p>
          <a:p>
            <a:pPr>
              <a:buFont typeface="Arial" pitchFamily="34" charset="0"/>
              <a:buChar char="•"/>
            </a:pPr>
            <a:r>
              <a:rPr lang="tr-TR" b="1" dirty="0" smtClean="0"/>
              <a:t>Ortopedik Protez ve </a:t>
            </a:r>
            <a:r>
              <a:rPr lang="tr-TR" b="1" dirty="0" err="1" smtClean="0"/>
              <a:t>Ortez</a:t>
            </a:r>
            <a:endParaRPr lang="tr-TR" b="1" dirty="0" smtClean="0"/>
          </a:p>
          <a:p>
            <a:pPr>
              <a:buFont typeface="Arial" pitchFamily="34" charset="0"/>
              <a:buChar char="•"/>
            </a:pPr>
            <a:r>
              <a:rPr lang="tr-TR" b="1" dirty="0" smtClean="0"/>
              <a:t>Tıbbi Dokümantasyon ve Sekreterlik</a:t>
            </a:r>
          </a:p>
          <a:p>
            <a:pPr>
              <a:buFont typeface="Arial" pitchFamily="34" charset="0"/>
              <a:buChar char="•"/>
            </a:pPr>
            <a:r>
              <a:rPr lang="tr-TR" b="1" dirty="0" smtClean="0"/>
              <a:t>Tıbbi Laboratuar Teknikleri</a:t>
            </a:r>
          </a:p>
          <a:p>
            <a:pPr>
              <a:buFont typeface="Arial" pitchFamily="34" charset="0"/>
              <a:buChar char="•"/>
            </a:pPr>
            <a:r>
              <a:rPr lang="tr-TR" b="1" dirty="0" smtClean="0"/>
              <a:t>Tıbbi Görüntüleme Teknikleri</a:t>
            </a:r>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None/>
            </a:pPr>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4400" b="1" i="1" dirty="0" smtClean="0"/>
              <a:t>2000</a:t>
            </a:r>
            <a:r>
              <a:rPr lang="tr-TR" sz="3200" b="1" dirty="0" smtClean="0"/>
              <a:t> YILI SONRASI KURULAN KOMŞU ÜNİVERSİTELERİN SHMYO PROGRAMLARI </a:t>
            </a:r>
            <a:endParaRPr lang="tr-TR" sz="3200" dirty="0"/>
          </a:p>
        </p:txBody>
      </p:sp>
      <p:sp>
        <p:nvSpPr>
          <p:cNvPr id="2" name="1 İçerik Yer Tutucusu"/>
          <p:cNvSpPr>
            <a:spLocks noGrp="1"/>
          </p:cNvSpPr>
          <p:nvPr>
            <p:ph idx="1"/>
          </p:nvPr>
        </p:nvSpPr>
        <p:spPr/>
        <p:txBody>
          <a:bodyPr>
            <a:normAutofit/>
          </a:bodyPr>
          <a:lstStyle/>
          <a:p>
            <a:pPr>
              <a:buFont typeface="Wingdings" pitchFamily="2" charset="2"/>
              <a:buChar char="v"/>
            </a:pPr>
            <a:r>
              <a:rPr lang="tr-TR" b="1" dirty="0" smtClean="0"/>
              <a:t>BİTLİS EREN ÜNİVERSİTESİ</a:t>
            </a:r>
          </a:p>
          <a:p>
            <a:pPr>
              <a:buFont typeface="Arial" pitchFamily="34" charset="0"/>
              <a:buChar char="•"/>
            </a:pPr>
            <a:r>
              <a:rPr lang="tr-TR" b="1" dirty="0" smtClean="0"/>
              <a:t>Yaşlı Bakım</a:t>
            </a:r>
          </a:p>
          <a:p>
            <a:pPr>
              <a:buFont typeface="Arial" pitchFamily="34" charset="0"/>
              <a:buChar char="•"/>
            </a:pPr>
            <a:r>
              <a:rPr lang="tr-TR" b="1" dirty="0" smtClean="0"/>
              <a:t>Anestezi</a:t>
            </a:r>
          </a:p>
          <a:p>
            <a:pPr>
              <a:buFont typeface="Arial" pitchFamily="34" charset="0"/>
              <a:buChar char="•"/>
            </a:pPr>
            <a:r>
              <a:rPr lang="tr-TR" b="1" dirty="0" smtClean="0"/>
              <a:t>Engelli Bakım ve Rehabilitasyon</a:t>
            </a:r>
          </a:p>
          <a:p>
            <a:pPr>
              <a:buFont typeface="Arial" pitchFamily="34" charset="0"/>
              <a:buChar char="•"/>
            </a:pPr>
            <a:r>
              <a:rPr lang="tr-TR" b="1" dirty="0" smtClean="0"/>
              <a:t>İlk ve Acil Yardım</a:t>
            </a:r>
          </a:p>
          <a:p>
            <a:pPr>
              <a:buFont typeface="Arial" pitchFamily="34" charset="0"/>
              <a:buChar char="•"/>
            </a:pPr>
            <a:r>
              <a:rPr lang="tr-TR" b="1" dirty="0" smtClean="0"/>
              <a:t>Ağız ve Diş Sağlığı</a:t>
            </a:r>
          </a:p>
          <a:p>
            <a:pPr>
              <a:buFont typeface="Arial" pitchFamily="34" charset="0"/>
              <a:buChar char="•"/>
            </a:pPr>
            <a:r>
              <a:rPr lang="tr-TR" b="1" dirty="0" smtClean="0"/>
              <a:t>Çocuk Gelişimi </a:t>
            </a:r>
          </a:p>
          <a:p>
            <a:pPr>
              <a:buFont typeface="Arial" pitchFamily="34" charset="0"/>
              <a:buChar char="•"/>
            </a:pPr>
            <a:r>
              <a:rPr lang="tr-TR" b="1" dirty="0" err="1" smtClean="0"/>
              <a:t>Optisyenlik</a:t>
            </a:r>
            <a:r>
              <a:rPr lang="tr-TR" b="1" dirty="0" smtClean="0"/>
              <a:t> </a:t>
            </a:r>
          </a:p>
          <a:p>
            <a:pPr>
              <a:buFont typeface="Arial" pitchFamily="34" charset="0"/>
              <a:buChar char="•"/>
            </a:pPr>
            <a:r>
              <a:rPr lang="tr-TR" b="1" dirty="0" smtClean="0"/>
              <a:t>Patoloji Laboratuar Teknikleri</a:t>
            </a:r>
          </a:p>
          <a:p>
            <a:pPr>
              <a:buFont typeface="Arial" pitchFamily="34" charset="0"/>
              <a:buChar char="•"/>
            </a:pPr>
            <a:r>
              <a:rPr lang="tr-TR" b="1" dirty="0" smtClean="0"/>
              <a:t>Tıbbi Laboratuar Teknikleri</a:t>
            </a:r>
          </a:p>
          <a:p>
            <a:pPr>
              <a:buFont typeface="Arial" pitchFamily="34" charset="0"/>
              <a:buChar char="•"/>
            </a:pPr>
            <a:r>
              <a:rPr lang="tr-TR" b="1" dirty="0" smtClean="0"/>
              <a:t>Tıbbi Görüntüleme Teknikleri</a:t>
            </a:r>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None/>
            </a:pPr>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4400" b="1" i="1" dirty="0" smtClean="0"/>
              <a:t>2000</a:t>
            </a:r>
            <a:r>
              <a:rPr lang="tr-TR" sz="3200" b="1" dirty="0" smtClean="0"/>
              <a:t> YILI SONRASI KURULAN KOMŞU ÜNİVERSİTELERİN SHMYO PROGRAMLARI </a:t>
            </a:r>
            <a:endParaRPr lang="tr-TR" sz="3200" dirty="0"/>
          </a:p>
        </p:txBody>
      </p:sp>
      <p:sp>
        <p:nvSpPr>
          <p:cNvPr id="2" name="1 İçerik Yer Tutucusu"/>
          <p:cNvSpPr>
            <a:spLocks noGrp="1"/>
          </p:cNvSpPr>
          <p:nvPr>
            <p:ph idx="1"/>
          </p:nvPr>
        </p:nvSpPr>
        <p:spPr/>
        <p:txBody>
          <a:bodyPr>
            <a:normAutofit/>
          </a:bodyPr>
          <a:lstStyle/>
          <a:p>
            <a:pPr>
              <a:buFont typeface="Wingdings" pitchFamily="2" charset="2"/>
              <a:buChar char="v"/>
            </a:pPr>
            <a:r>
              <a:rPr lang="tr-TR" b="1" dirty="0" smtClean="0"/>
              <a:t>MARDİN ARTUKLU ÜNİVERSİTESİ</a:t>
            </a:r>
          </a:p>
          <a:p>
            <a:pPr>
              <a:buFont typeface="Arial" pitchFamily="34" charset="0"/>
              <a:buChar char="•"/>
            </a:pPr>
            <a:r>
              <a:rPr lang="tr-TR" b="1" dirty="0" smtClean="0"/>
              <a:t>Yaşlı Bakım</a:t>
            </a:r>
          </a:p>
          <a:p>
            <a:pPr>
              <a:buFont typeface="Arial" pitchFamily="34" charset="0"/>
              <a:buChar char="•"/>
            </a:pPr>
            <a:r>
              <a:rPr lang="tr-TR" b="1" dirty="0" smtClean="0"/>
              <a:t>Tıbbi Laboratuar Teknikleri</a:t>
            </a:r>
          </a:p>
          <a:p>
            <a:pPr>
              <a:buFont typeface="Arial" pitchFamily="34" charset="0"/>
              <a:buChar char="•"/>
            </a:pPr>
            <a:r>
              <a:rPr lang="tr-TR" b="1" dirty="0" smtClean="0"/>
              <a:t>Tıbbi Tanıtım ve Pazarlama</a:t>
            </a:r>
          </a:p>
          <a:p>
            <a:pPr>
              <a:buFont typeface="Arial" pitchFamily="34" charset="0"/>
              <a:buChar char="•"/>
            </a:pPr>
            <a:r>
              <a:rPr lang="tr-TR" b="1" dirty="0" smtClean="0"/>
              <a:t>İlk ve Acil Yardım</a:t>
            </a:r>
          </a:p>
          <a:p>
            <a:pPr>
              <a:buFont typeface="Arial" pitchFamily="34" charset="0"/>
              <a:buChar char="•"/>
            </a:pPr>
            <a:r>
              <a:rPr lang="tr-TR" b="1" dirty="0" smtClean="0"/>
              <a:t>Çocuk Gelişimi (N.Ö. – İ.Ö. )</a:t>
            </a:r>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None/>
            </a:pPr>
            <a:endParaRPr lang="tr-T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4400" b="1" i="1" dirty="0" smtClean="0"/>
              <a:t>2000</a:t>
            </a:r>
            <a:r>
              <a:rPr lang="tr-TR" sz="3200" b="1" dirty="0" smtClean="0"/>
              <a:t> YILI SONRASI KURULAN KOMŞU ÜNİVERSİTELERİN SHMYO PROGRAMLARI </a:t>
            </a:r>
            <a:endParaRPr lang="tr-TR" sz="3200" dirty="0"/>
          </a:p>
        </p:txBody>
      </p:sp>
      <p:sp>
        <p:nvSpPr>
          <p:cNvPr id="2" name="1 İçerik Yer Tutucusu"/>
          <p:cNvSpPr>
            <a:spLocks noGrp="1"/>
          </p:cNvSpPr>
          <p:nvPr>
            <p:ph idx="1"/>
          </p:nvPr>
        </p:nvSpPr>
        <p:spPr/>
        <p:txBody>
          <a:bodyPr>
            <a:normAutofit/>
          </a:bodyPr>
          <a:lstStyle/>
          <a:p>
            <a:pPr>
              <a:buFont typeface="Wingdings" pitchFamily="2" charset="2"/>
              <a:buChar char="v"/>
            </a:pPr>
            <a:r>
              <a:rPr lang="tr-TR" b="1" dirty="0" smtClean="0"/>
              <a:t>BATMAN ÜNİVERSİTESİ</a:t>
            </a:r>
          </a:p>
          <a:p>
            <a:pPr>
              <a:buFont typeface="Arial" pitchFamily="34" charset="0"/>
              <a:buChar char="•"/>
            </a:pPr>
            <a:r>
              <a:rPr lang="tr-TR" b="1" dirty="0" smtClean="0"/>
              <a:t>Yaşlı Bakım (N.Ö. – İ.Ö.)</a:t>
            </a:r>
          </a:p>
          <a:p>
            <a:pPr>
              <a:buFont typeface="Arial" pitchFamily="34" charset="0"/>
              <a:buChar char="•"/>
            </a:pPr>
            <a:r>
              <a:rPr lang="tr-TR" b="1" dirty="0" smtClean="0"/>
              <a:t>İlk ve Acil Yardım (N.Ö. – İ.Ö.)</a:t>
            </a:r>
          </a:p>
          <a:p>
            <a:pPr>
              <a:buFont typeface="Arial" pitchFamily="34" charset="0"/>
              <a:buChar char="•"/>
            </a:pPr>
            <a:r>
              <a:rPr lang="tr-TR" b="1" dirty="0" smtClean="0"/>
              <a:t>Tıbbi Laboratuar Teknikleri (N.Ö. – İ.Ö.)</a:t>
            </a:r>
          </a:p>
          <a:p>
            <a:pPr>
              <a:buFont typeface="Arial" pitchFamily="34" charset="0"/>
              <a:buChar char="•"/>
            </a:pPr>
            <a:r>
              <a:rPr lang="tr-TR" b="1" dirty="0" smtClean="0"/>
              <a:t>Tıbbi Dokümantasyon ve Sekreterlik (N.Ö. – İ.Ö.)</a:t>
            </a:r>
          </a:p>
          <a:p>
            <a:pPr>
              <a:buFont typeface="Arial" pitchFamily="34" charset="0"/>
              <a:buChar char="•"/>
            </a:pPr>
            <a:r>
              <a:rPr lang="tr-TR" b="1" dirty="0" smtClean="0"/>
              <a:t>Fizyoterapi (N.Ö. – İ.Ö.)</a:t>
            </a:r>
          </a:p>
          <a:p>
            <a:pPr>
              <a:buFont typeface="Arial" pitchFamily="34" charset="0"/>
              <a:buChar char="•"/>
            </a:pPr>
            <a:r>
              <a:rPr lang="tr-TR" b="1" dirty="0" smtClean="0"/>
              <a:t>Sağlık Kurumları İşletmeciliği (N.Ö. – İ.Ö.)</a:t>
            </a:r>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None/>
            </a:pPr>
            <a:endParaRPr lang="tr-T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4400" b="1" i="1" dirty="0" smtClean="0"/>
              <a:t>2000</a:t>
            </a:r>
            <a:r>
              <a:rPr lang="tr-TR" sz="3200" b="1" dirty="0" smtClean="0"/>
              <a:t> YILI SONRASI KURULAN KOMŞU ÜNİVERSİTELERİN SHMYO PROGRAMLARI </a:t>
            </a:r>
            <a:endParaRPr lang="tr-TR" sz="3200" dirty="0"/>
          </a:p>
        </p:txBody>
      </p:sp>
      <p:sp>
        <p:nvSpPr>
          <p:cNvPr id="2" name="1 İçerik Yer Tutucusu"/>
          <p:cNvSpPr>
            <a:spLocks noGrp="1"/>
          </p:cNvSpPr>
          <p:nvPr>
            <p:ph idx="1"/>
          </p:nvPr>
        </p:nvSpPr>
        <p:spPr/>
        <p:txBody>
          <a:bodyPr>
            <a:normAutofit/>
          </a:bodyPr>
          <a:lstStyle/>
          <a:p>
            <a:pPr>
              <a:buFont typeface="Wingdings" pitchFamily="2" charset="2"/>
              <a:buChar char="v"/>
            </a:pPr>
            <a:r>
              <a:rPr lang="tr-TR" b="1" dirty="0" smtClean="0"/>
              <a:t>ŞIRNAK ÜNİVERSİTESİ</a:t>
            </a:r>
          </a:p>
          <a:p>
            <a:pPr>
              <a:buFont typeface="Arial" pitchFamily="34" charset="0"/>
              <a:buChar char="•"/>
            </a:pPr>
            <a:r>
              <a:rPr lang="tr-TR" b="1" dirty="0" smtClean="0"/>
              <a:t>Sağlık Hizmetleri Meslek Yüksekokulu bulunmamaktadır.</a:t>
            </a:r>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None/>
            </a:pPr>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b="1" dirty="0" smtClean="0"/>
              <a:t>DEĞERLENDİRME VE ÖNERİLER</a:t>
            </a:r>
            <a:endParaRPr lang="tr-TR" b="1" dirty="0"/>
          </a:p>
        </p:txBody>
      </p:sp>
      <p:sp>
        <p:nvSpPr>
          <p:cNvPr id="2" name="1 İçerik Yer Tutucusu"/>
          <p:cNvSpPr>
            <a:spLocks noGrp="1"/>
          </p:cNvSpPr>
          <p:nvPr>
            <p:ph idx="1"/>
          </p:nvPr>
        </p:nvSpPr>
        <p:spPr/>
        <p:txBody>
          <a:bodyPr>
            <a:normAutofit/>
          </a:bodyPr>
          <a:lstStyle/>
          <a:p>
            <a:pPr>
              <a:buNone/>
            </a:pPr>
            <a:r>
              <a:rPr lang="tr-TR" dirty="0" smtClean="0"/>
              <a:t>	Okulumuzun acil ihtiyaç duyduğu derslik, öğretim elemanı ve yeterli fiziki ortamın sağlanması, eğitim kalitemizi yükseltecek, zayıf yönlerimizin giderilmesinde ve rekabet gücümüzün artmasında önemli katkılar sağlayacaktır. Bunların yanı sıra halihazırda açık olan fakat bu eksikliklerden dolayı öğrenci kabul edemediğimiz programlarımıza öğrenci kabul edebilecek, 625 olan toplam öğrenci sayımızı 2 yıl içinde yaklaşık </a:t>
            </a:r>
            <a:r>
              <a:rPr lang="tr-TR" sz="3200" dirty="0" smtClean="0"/>
              <a:t>1.000 </a:t>
            </a:r>
            <a:r>
              <a:rPr lang="tr-TR" dirty="0" smtClean="0"/>
              <a:t>öğrenciye çıkaracaktır. </a:t>
            </a:r>
          </a:p>
          <a:p>
            <a:pPr>
              <a:buNone/>
            </a:pPr>
            <a:r>
              <a:rPr lang="tr-TR" dirty="0" smtClean="0"/>
              <a:t>	Dolayısıyla Üniversitemizin stratejik planlarından biri olan öğrenci sayısındaki hedefe ulaşılmasına hizmet edecek önemli bir unsurdur. </a:t>
            </a:r>
          </a:p>
          <a:p>
            <a:pPr>
              <a:buNone/>
            </a:pPr>
            <a:r>
              <a:rPr lang="tr-TR" dirty="0" smtClean="0"/>
              <a:t>	Yine önemli bir stratejik hedef olan Tıp Fakültesi’nin kurulması durumunda  ara sağlık elemanı ihtiyacına cevap verecek  ve bu öğrencilere staj ve iş imkanı sağlanabilecektir.</a:t>
            </a:r>
            <a:endParaRPr lang="tr-T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476672"/>
            <a:ext cx="8229600" cy="5619328"/>
          </a:xfrm>
        </p:spPr>
        <p:txBody>
          <a:bodyPr/>
          <a:lstStyle/>
          <a:p>
            <a:pPr algn="ctr">
              <a:buNone/>
            </a:pPr>
            <a:r>
              <a:rPr lang="tr-TR" dirty="0" smtClean="0"/>
              <a:t>	</a:t>
            </a:r>
          </a:p>
          <a:p>
            <a:pPr algn="ctr">
              <a:buNone/>
            </a:pPr>
            <a:endParaRPr lang="tr-TR" sz="3600" b="1" dirty="0"/>
          </a:p>
          <a:p>
            <a:pPr algn="ctr">
              <a:buNone/>
            </a:pPr>
            <a:endParaRPr lang="tr-TR" sz="3600" b="1" dirty="0" smtClean="0"/>
          </a:p>
          <a:p>
            <a:pPr algn="ctr">
              <a:buNone/>
            </a:pPr>
            <a:r>
              <a:rPr lang="tr-TR" sz="3600" b="1" dirty="0" smtClean="0"/>
              <a:t>KATILIMLARINIZDAN DOLAYI </a:t>
            </a:r>
          </a:p>
          <a:p>
            <a:pPr algn="ctr">
              <a:buNone/>
            </a:pPr>
            <a:r>
              <a:rPr lang="tr-TR" sz="3600" b="1" dirty="0" smtClean="0"/>
              <a:t>	TEŞEKKÜR EDERİZ.</a:t>
            </a:r>
          </a:p>
          <a:p>
            <a:pPr>
              <a:buNone/>
            </a:pPr>
            <a:endParaRPr lang="tr-TR" sz="3600" b="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1800200"/>
          </a:xfrm>
        </p:spPr>
        <p:txBody>
          <a:bodyPr>
            <a:normAutofit fontScale="90000"/>
          </a:bodyPr>
          <a:lstStyle/>
          <a:p>
            <a:r>
              <a:rPr lang="tr-TR" b="1" dirty="0" smtClean="0"/>
              <a:t/>
            </a:r>
            <a:br>
              <a:rPr lang="tr-TR" b="1" dirty="0" smtClean="0"/>
            </a:br>
            <a:r>
              <a:rPr lang="tr-TR" b="1" dirty="0" smtClean="0"/>
              <a:t>Yüksekokulumuzda Öğrenci Kabul Edilen Programlar</a:t>
            </a:r>
            <a:r>
              <a:rPr lang="tr-TR" dirty="0" smtClean="0"/>
              <a:t/>
            </a:r>
            <a:br>
              <a:rPr lang="tr-TR" dirty="0" smtClean="0"/>
            </a:br>
            <a:endParaRPr lang="tr-TR" dirty="0"/>
          </a:p>
        </p:txBody>
      </p:sp>
      <p:sp>
        <p:nvSpPr>
          <p:cNvPr id="3" name="2 İçerik Yer Tutucusu"/>
          <p:cNvSpPr>
            <a:spLocks noGrp="1"/>
          </p:cNvSpPr>
          <p:nvPr>
            <p:ph idx="1"/>
          </p:nvPr>
        </p:nvSpPr>
        <p:spPr>
          <a:xfrm>
            <a:off x="457200" y="1916831"/>
            <a:ext cx="8229600" cy="4320481"/>
          </a:xfrm>
        </p:spPr>
        <p:txBody>
          <a:bodyPr>
            <a:normAutofit/>
          </a:bodyPr>
          <a:lstStyle/>
          <a:p>
            <a:r>
              <a:rPr lang="tr-TR" b="1" dirty="0" smtClean="0"/>
              <a:t>Tıbbi Dokümantasyon ve Sekreterlik</a:t>
            </a:r>
            <a:r>
              <a:rPr lang="tr-TR" dirty="0" smtClean="0"/>
              <a:t> : Programımız ilk öğrenci alımını Normal Öğretim olarak 2008-2009 eğitim-öğretim yılında, İkinci öğretim olarak ise 2013-2014 eğitim-öğretim yılında yapmıştır.</a:t>
            </a:r>
          </a:p>
          <a:p>
            <a:r>
              <a:rPr lang="tr-TR" b="1" dirty="0" smtClean="0"/>
              <a:t>İlk ve Acil Yardım:</a:t>
            </a:r>
            <a:r>
              <a:rPr lang="tr-TR" dirty="0" smtClean="0"/>
              <a:t> </a:t>
            </a:r>
          </a:p>
          <a:p>
            <a:pPr>
              <a:buNone/>
            </a:pPr>
            <a:r>
              <a:rPr lang="tr-TR" dirty="0" smtClean="0"/>
              <a:t>	Programımız ilk öğrenci alımını Normal Öğretim olarak 2008-2009 eğitim-öğretim yılında, İkinci öğretim olarak ise 2013-2014 eğitim-öğretim yılında yapmıştır.</a:t>
            </a:r>
            <a:endParaRPr lang="tr-TR" b="1" dirty="0" smtClean="0"/>
          </a:p>
          <a:p>
            <a:endParaRPr lang="tr-TR" dirty="0" smtClean="0"/>
          </a:p>
          <a:p>
            <a:endParaRPr lang="tr-TR" dirty="0" smtClean="0"/>
          </a:p>
          <a:p>
            <a:endParaRPr lang="tr-TR" dirty="0" smtClean="0"/>
          </a:p>
          <a:p>
            <a:endParaRPr lang="tr-TR" dirty="0" smtClean="0"/>
          </a:p>
          <a:p>
            <a:endParaRPr lang="tr-TR"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2400"/>
            <a:ext cx="8229600" cy="1764432"/>
          </a:xfrm>
        </p:spPr>
        <p:txBody>
          <a:bodyPr>
            <a:normAutofit fontScale="90000"/>
          </a:bodyPr>
          <a:lstStyle/>
          <a:p>
            <a:r>
              <a:rPr lang="tr-TR" b="1" dirty="0" smtClean="0"/>
              <a:t/>
            </a:r>
            <a:br>
              <a:rPr lang="tr-TR" b="1" dirty="0" smtClean="0"/>
            </a:br>
            <a:r>
              <a:rPr lang="tr-TR" b="1" dirty="0" smtClean="0"/>
              <a:t>Yüksekokulumuzda Öğrenci Kabul Edilen Programlar</a:t>
            </a:r>
            <a:r>
              <a:rPr lang="tr-TR" dirty="0" smtClean="0"/>
              <a:t/>
            </a:r>
            <a:br>
              <a:rPr lang="tr-TR" dirty="0" smtClean="0"/>
            </a:br>
            <a:endParaRPr lang="tr-TR" dirty="0"/>
          </a:p>
        </p:txBody>
      </p:sp>
      <p:sp>
        <p:nvSpPr>
          <p:cNvPr id="3" name="2 İçerik Yer Tutucusu"/>
          <p:cNvSpPr>
            <a:spLocks noGrp="1"/>
          </p:cNvSpPr>
          <p:nvPr>
            <p:ph idx="1"/>
          </p:nvPr>
        </p:nvSpPr>
        <p:spPr>
          <a:xfrm>
            <a:off x="457200" y="1916831"/>
            <a:ext cx="8229600" cy="4320481"/>
          </a:xfrm>
        </p:spPr>
        <p:txBody>
          <a:bodyPr>
            <a:normAutofit/>
          </a:bodyPr>
          <a:lstStyle/>
          <a:p>
            <a:r>
              <a:rPr lang="tr-TR" b="1" dirty="0" smtClean="0"/>
              <a:t>Tıbbi Görüntüleme Teknikleri</a:t>
            </a:r>
          </a:p>
          <a:p>
            <a:pPr>
              <a:buNone/>
            </a:pPr>
            <a:r>
              <a:rPr lang="tr-TR" b="1" dirty="0" smtClean="0"/>
              <a:t>	</a:t>
            </a:r>
            <a:r>
              <a:rPr lang="tr-TR" dirty="0" smtClean="0"/>
              <a:t>Programımız ilk öğrenci alımını Normal Öğretim olarak 2013-2014 eğitim-öğretim yılında 30 öğrenci, İkinci Öğretim olarak ise 2014-2015 eğitim-öğretim yılında 30 öğrenci olarak yapmıştır.</a:t>
            </a:r>
          </a:p>
          <a:p>
            <a:r>
              <a:rPr lang="tr-TR" b="1" dirty="0" smtClean="0"/>
              <a:t>Tıbbi Laboratuar Teknikleri</a:t>
            </a:r>
          </a:p>
          <a:p>
            <a:pPr>
              <a:buNone/>
            </a:pPr>
            <a:r>
              <a:rPr lang="tr-TR" dirty="0" smtClean="0"/>
              <a:t>	 Programımız ilk öğrenci alımını Normal Öğretim olarak 2013-2014 eğitim-öğretim yılında 30 öğrenci, İkinci Öğretim olarak ise 2014-2015 eğitim-öğretim yılında 30 öğrenci olarak yapmıştır.</a:t>
            </a:r>
            <a:endParaRPr lang="tr-TR" b="1" dirty="0" smtClean="0"/>
          </a:p>
          <a:p>
            <a:endParaRPr lang="tr-TR" dirty="0" smtClean="0"/>
          </a:p>
          <a:p>
            <a:endParaRPr lang="tr-TR" dirty="0" smtClean="0"/>
          </a:p>
          <a:p>
            <a:endParaRPr lang="tr-TR" dirty="0" smtClean="0"/>
          </a:p>
          <a:p>
            <a:endParaRPr lang="tr-TR" dirty="0" smtClean="0"/>
          </a:p>
          <a:p>
            <a:endParaRPr lang="tr-T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74638"/>
            <a:ext cx="8856984" cy="1714202"/>
          </a:xfrm>
        </p:spPr>
        <p:txBody>
          <a:bodyPr>
            <a:normAutofit/>
          </a:bodyPr>
          <a:lstStyle/>
          <a:p>
            <a:r>
              <a:rPr lang="tr-TR" b="1" dirty="0" smtClean="0"/>
              <a:t>Yüksekokulumuzda Öğrenci Kabul Edilmeyen Programlar</a:t>
            </a:r>
            <a:r>
              <a:rPr lang="tr-TR" dirty="0" smtClean="0"/>
              <a:t/>
            </a:r>
            <a:br>
              <a:rPr lang="tr-TR" dirty="0" smtClean="0"/>
            </a:br>
            <a:endParaRPr lang="tr-TR" dirty="0"/>
          </a:p>
        </p:txBody>
      </p:sp>
      <p:sp>
        <p:nvSpPr>
          <p:cNvPr id="3" name="2 İçerik Yer Tutucusu"/>
          <p:cNvSpPr>
            <a:spLocks noGrp="1"/>
          </p:cNvSpPr>
          <p:nvPr>
            <p:ph idx="1"/>
          </p:nvPr>
        </p:nvSpPr>
        <p:spPr>
          <a:xfrm>
            <a:off x="457200" y="1600200"/>
            <a:ext cx="8229600" cy="3124944"/>
          </a:xfrm>
        </p:spPr>
        <p:txBody>
          <a:bodyPr>
            <a:normAutofit/>
          </a:bodyPr>
          <a:lstStyle/>
          <a:p>
            <a:r>
              <a:rPr lang="tr-TR" dirty="0" smtClean="0"/>
              <a:t>Yaşlı Bakımı (2013)</a:t>
            </a:r>
          </a:p>
          <a:p>
            <a:r>
              <a:rPr lang="tr-TR" dirty="0" smtClean="0"/>
              <a:t>Fizyoterapi (2013)</a:t>
            </a:r>
          </a:p>
          <a:p>
            <a:r>
              <a:rPr lang="tr-TR" dirty="0" smtClean="0"/>
              <a:t>Tıbbi Tanıtım ve Pazarlama(2013)</a:t>
            </a:r>
          </a:p>
          <a:p>
            <a:r>
              <a:rPr lang="tr-TR" dirty="0" smtClean="0"/>
              <a:t>Diş Protez Teknolojisi (2013)</a:t>
            </a:r>
          </a:p>
          <a:p>
            <a:pPr>
              <a:buNone/>
            </a:pP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Yüksekokulumuz Fiziki Yapısı</a:t>
            </a:r>
            <a:endParaRPr lang="tr-TR" dirty="0"/>
          </a:p>
        </p:txBody>
      </p:sp>
      <p:sp>
        <p:nvSpPr>
          <p:cNvPr id="3" name="2 İçerik Yer Tutucusu"/>
          <p:cNvSpPr>
            <a:spLocks noGrp="1"/>
          </p:cNvSpPr>
          <p:nvPr>
            <p:ph idx="1"/>
          </p:nvPr>
        </p:nvSpPr>
        <p:spPr>
          <a:xfrm>
            <a:off x="323528" y="4293096"/>
            <a:ext cx="8712968" cy="1728192"/>
          </a:xfrm>
        </p:spPr>
        <p:txBody>
          <a:bodyPr>
            <a:normAutofit/>
          </a:bodyPr>
          <a:lstStyle/>
          <a:p>
            <a:pPr>
              <a:buNone/>
            </a:pPr>
            <a:r>
              <a:rPr lang="tr-TR" dirty="0" smtClean="0"/>
              <a:t>		Meslek Yüksekokulumuz Sağlık Yüksekokuluyla aynı yerleşkeyi kullanmakta olup yerleşkesi toplam 10.720 M</a:t>
            </a:r>
            <a:r>
              <a:rPr lang="tr-TR" baseline="30000" dirty="0" smtClean="0"/>
              <a:t>2</a:t>
            </a:r>
            <a:r>
              <a:rPr lang="tr-TR" b="1" baseline="30000" dirty="0" smtClean="0"/>
              <a:t> </a:t>
            </a:r>
            <a:r>
              <a:rPr lang="tr-TR" dirty="0" smtClean="0"/>
              <a:t>olup; 9.040 M</a:t>
            </a:r>
            <a:r>
              <a:rPr lang="tr-TR" baseline="30000" dirty="0" smtClean="0"/>
              <a:t>2</a:t>
            </a:r>
            <a:r>
              <a:rPr lang="tr-TR" b="1" baseline="30000" dirty="0" smtClean="0"/>
              <a:t> </a:t>
            </a:r>
            <a:r>
              <a:rPr lang="tr-TR" dirty="0" smtClean="0"/>
              <a:t>açık 1.680 M</a:t>
            </a:r>
            <a:r>
              <a:rPr lang="tr-TR" baseline="30000" dirty="0" smtClean="0"/>
              <a:t>2’</a:t>
            </a:r>
            <a:r>
              <a:rPr lang="tr-TR" dirty="0" smtClean="0"/>
              <a:t>de kapalı alandır.</a:t>
            </a:r>
          </a:p>
          <a:p>
            <a:pPr>
              <a:buNone/>
            </a:pPr>
            <a:r>
              <a:rPr lang="tr-TR" dirty="0" smtClean="0"/>
              <a:t>		</a:t>
            </a:r>
            <a:endParaRPr lang="tr-TR" dirty="0"/>
          </a:p>
        </p:txBody>
      </p:sp>
      <p:pic>
        <p:nvPicPr>
          <p:cNvPr id="4" name="3 Resim" descr="DSCN3517.JPG"/>
          <p:cNvPicPr>
            <a:picLocks noChangeAspect="1"/>
          </p:cNvPicPr>
          <p:nvPr/>
        </p:nvPicPr>
        <p:blipFill>
          <a:blip r:embed="rId2" cstate="print"/>
          <a:stretch>
            <a:fillRect/>
          </a:stretch>
        </p:blipFill>
        <p:spPr>
          <a:xfrm>
            <a:off x="621792" y="1268760"/>
            <a:ext cx="7900416" cy="288032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DSCN3510.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DSCN3513.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1766</TotalTime>
  <Words>1425</Words>
  <Application>Microsoft Office PowerPoint</Application>
  <PresentationFormat>Ekran Gösterisi (4:3)</PresentationFormat>
  <Paragraphs>285</Paragraphs>
  <Slides>39</Slides>
  <Notes>0</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Office Teması</vt:lpstr>
      <vt:lpstr>SAĞLIK HİZMETLERİ MESLEK YÜKSEKOKULU</vt:lpstr>
      <vt:lpstr>Yüksekokulumuzun Tarihçesi</vt:lpstr>
      <vt:lpstr>MİSYON VE VİZYON </vt:lpstr>
      <vt:lpstr> Yüksekokulumuzda Öğrenci Kabul Edilen Programlar </vt:lpstr>
      <vt:lpstr> Yüksekokulumuzda Öğrenci Kabul Edilen Programlar </vt:lpstr>
      <vt:lpstr>Yüksekokulumuzda Öğrenci Kabul Edilmeyen Programlar </vt:lpstr>
      <vt:lpstr>Yüksekokulumuz Fiziki Yapısı</vt:lpstr>
      <vt:lpstr>Slayt 8</vt:lpstr>
      <vt:lpstr>Slayt 9</vt:lpstr>
      <vt:lpstr>Slayt 10</vt:lpstr>
      <vt:lpstr>Slayt 11</vt:lpstr>
      <vt:lpstr>Yüksekokulumuz Fiziki Yapısı</vt:lpstr>
      <vt:lpstr>Öğrenci Bilgileri</vt:lpstr>
      <vt:lpstr>İNSAN KAYNAKLARI</vt:lpstr>
      <vt:lpstr>İNSAN KAYNAKLARI</vt:lpstr>
      <vt:lpstr>İNSAN KAYNAKLARI</vt:lpstr>
      <vt:lpstr>MESLEK YÜKSEKOKULUMUZ SWOT ANALİZİ </vt:lpstr>
      <vt:lpstr>Zayıf yönlerimiz </vt:lpstr>
      <vt:lpstr>Slayt 19</vt:lpstr>
      <vt:lpstr>Kuvvetli yönlerimiz  </vt:lpstr>
      <vt:lpstr>Slayt 21</vt:lpstr>
      <vt:lpstr>Slayt 22</vt:lpstr>
      <vt:lpstr>Fırsatlar</vt:lpstr>
      <vt:lpstr>Tehditler  </vt:lpstr>
      <vt:lpstr>STRATEJİK HEDEFLERİMİZ  </vt:lpstr>
      <vt:lpstr>Ders içeriklerinin güncellenmesi, müfredata uygunluk ve ders verme durumunun değerlendirilmesi </vt:lpstr>
      <vt:lpstr>Yüksekokulumuzun Sürekli İyileştirme ve Toplam Kalite Yönetimini uygulayan bir Eğitim Merkezi haline dönüştürülmesi </vt:lpstr>
      <vt:lpstr>Öğrencilerimizin kişisel gelişiminde etkin rol alınması. Bu kapsamda; </vt:lpstr>
      <vt:lpstr>Topluma karşı duyarlılığımızın artırılması. Bu kapsamda;  </vt:lpstr>
      <vt:lpstr>Yeterli sayı ve nitelikte öğretim elemanına ulaşılması. Bu kapsamda;  </vt:lpstr>
      <vt:lpstr>Slayt 31</vt:lpstr>
      <vt:lpstr>2000 YILI ÖNCESİ KURULAN KOMŞU ÜNİVERSİTELERİN SHMYO PROGRAMLARI </vt:lpstr>
      <vt:lpstr>2000 YILI ÖNCESİ KURULAN KOMŞU ÜNİVERSİTELERİN SHMYO PROGRAMLARI </vt:lpstr>
      <vt:lpstr>2000 YILI SONRASI KURULAN KOMŞU ÜNİVERSİTELERİN SHMYO PROGRAMLARI </vt:lpstr>
      <vt:lpstr>2000 YILI SONRASI KURULAN KOMŞU ÜNİVERSİTELERİN SHMYO PROGRAMLARI </vt:lpstr>
      <vt:lpstr>2000 YILI SONRASI KURULAN KOMŞU ÜNİVERSİTELERİN SHMYO PROGRAMLARI </vt:lpstr>
      <vt:lpstr>2000 YILI SONRASI KURULAN KOMŞU ÜNİVERSİTELERİN SHMYO PROGRAMLARI </vt:lpstr>
      <vt:lpstr>DEĞERLENDİRME VE ÖNERİLER</vt:lpstr>
      <vt:lpstr>Slayt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SAĞLIK YÜKSEKOKULU</dc:title>
  <dc:creator>sağlık</dc:creator>
  <cp:lastModifiedBy>casper</cp:lastModifiedBy>
  <cp:revision>160</cp:revision>
  <dcterms:created xsi:type="dcterms:W3CDTF">2015-03-03T07:29:04Z</dcterms:created>
  <dcterms:modified xsi:type="dcterms:W3CDTF">2018-06-06T09:58:35Z</dcterms:modified>
</cp:coreProperties>
</file>